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6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DB5CA-160E-440E-A0A3-5875B08FE04A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A2E15-F174-4D8A-ABF7-39541726C7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03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51424-8F2C-4C16-BB9A-B264D31829E1}" type="slidenum">
              <a:rPr lang="hr-HR" smtClean="0"/>
              <a:pPr/>
              <a:t>1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1C2BC-9B13-481F-AEAA-F5AB0121D90F}" type="datetimeFigureOut">
              <a:rPr lang="hr-HR" smtClean="0"/>
              <a:t>14.9.2026.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86B5B-99B3-45FB-84F8-7C410C9B95B9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3789040"/>
            <a:ext cx="5643602" cy="224079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JAVNA OBRANA NACRTA DOKTORSKOG RADA</a:t>
            </a:r>
          </a:p>
          <a:p>
            <a:pPr algn="ctr"/>
            <a:endParaRPr lang="ta-IN" sz="1800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ctr"/>
            <a:endParaRPr lang="ta-IN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ctr"/>
            <a:endParaRPr lang="hr-HR" sz="1800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ctr"/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predloženi mentor: prof./</a:t>
            </a:r>
            <a:r>
              <a:rPr lang="ta-IN" sz="2100" dirty="0">
                <a:solidFill>
                  <a:schemeClr val="tx1"/>
                </a:solidFill>
                <a:latin typeface="Arial Narrow"/>
                <a:cs typeface="Arial Narrow"/>
              </a:rPr>
              <a:t>izv.prof.</a:t>
            </a:r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/doc.</a:t>
            </a:r>
            <a:r>
              <a:rPr lang="ta-IN" sz="2100" dirty="0">
                <a:solidFill>
                  <a:schemeClr val="tx1"/>
                </a:solidFill>
                <a:latin typeface="Arial Narrow"/>
                <a:cs typeface="Arial Narrow"/>
              </a:rPr>
              <a:t>dr.sc.</a:t>
            </a:r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 Ime i Prezime</a:t>
            </a:r>
          </a:p>
          <a:p>
            <a:pPr algn="ctr"/>
            <a:endParaRPr lang="hr-HR" sz="2100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ctr"/>
            <a:endParaRPr lang="hr-HR" sz="2100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ctr"/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Zagreb, mjesec,</a:t>
            </a:r>
            <a:r>
              <a:rPr lang="ta-IN" sz="2100" dirty="0">
                <a:solidFill>
                  <a:schemeClr val="tx1"/>
                </a:solidFill>
                <a:latin typeface="Arial Narrow"/>
                <a:cs typeface="Arial Narrow"/>
              </a:rPr>
              <a:t> </a:t>
            </a:r>
            <a:r>
              <a:rPr lang="hr-HR" sz="2100" dirty="0">
                <a:solidFill>
                  <a:schemeClr val="tx1"/>
                </a:solidFill>
                <a:latin typeface="Arial Narrow"/>
                <a:cs typeface="Arial Narrow"/>
              </a:rPr>
              <a:t>godina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259632" y="1366610"/>
            <a:ext cx="64807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2000" dirty="0">
                <a:latin typeface="Arial Narrow"/>
                <a:ea typeface="Times New Roman" pitchFamily="18" charset="0"/>
                <a:cs typeface="Arial Narrow"/>
              </a:rPr>
              <a:t>Pristupnik: Ime i Prezime</a:t>
            </a:r>
            <a:endParaRPr kumimoji="0" lang="hr-HR" sz="2000" b="0" i="0" u="none" strike="noStrike" cap="none" normalizeH="0" baseline="0" dirty="0">
              <a:ln>
                <a:noFill/>
              </a:ln>
              <a:effectLst/>
              <a:latin typeface="Arial Narrow"/>
              <a:ea typeface="Times New Roman" pitchFamily="18" charset="0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a-IN" sz="16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a-IN" sz="16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sz="16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a-IN" sz="9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a-IN" sz="900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9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1" i="0" u="none" strike="noStrike" cap="none" normalizeH="0" baseline="0" dirty="0">
                <a:ln>
                  <a:noFill/>
                </a:ln>
                <a:effectLst/>
                <a:latin typeface="Arial Narrow"/>
                <a:ea typeface="Times New Roman" pitchFamily="18" charset="0"/>
                <a:cs typeface="Arial Narrow"/>
              </a:rPr>
              <a:t>PREDLOŽENI NASLOV DOKTORSKOG RADA</a:t>
            </a:r>
            <a:endParaRPr kumimoji="0" lang="hr-HR" sz="2400" b="0" i="0" u="none" strike="noStrike" cap="none" normalizeH="0" baseline="0" dirty="0">
              <a:ln>
                <a:noFill/>
              </a:ln>
              <a:effectLst/>
              <a:latin typeface="Arial Narrow"/>
              <a:cs typeface="Arial Narrow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/>
              <a:ea typeface="Times New Roman" pitchFamily="18" charset="0"/>
              <a:cs typeface="Arial Narrow"/>
            </a:endParaRPr>
          </a:p>
        </p:txBody>
      </p:sp>
      <p:pic>
        <p:nvPicPr>
          <p:cNvPr id="39937" name="Object 3"/>
          <p:cNvPicPr>
            <a:picLocks noChangeArrowheads="1"/>
          </p:cNvPicPr>
          <p:nvPr/>
        </p:nvPicPr>
        <p:blipFill>
          <a:blip r:embed="rId3" cstate="print"/>
          <a:srcRect t="-1088" r="-458" b="-1088"/>
          <a:stretch>
            <a:fillRect/>
          </a:stretch>
        </p:blipFill>
        <p:spPr bwMode="auto">
          <a:xfrm>
            <a:off x="7452320" y="188640"/>
            <a:ext cx="1114425" cy="11334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D88878-E460-4A58-8A70-6667FB6FE4C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509520" cy="1008112"/>
          </a:xfrm>
        </p:spPr>
        <p:txBody>
          <a:bodyPr>
            <a:normAutofit fontScale="90000"/>
          </a:bodyPr>
          <a:lstStyle/>
          <a:p>
            <a:r>
              <a:rPr lang="hr-HR" sz="3100" dirty="0">
                <a:latin typeface="Arial Narrow" pitchFamily="34" charset="0"/>
              </a:rPr>
              <a:t>UPUTE ZA IZRADU PREZENTACIJE TEME DOKTORSKOG RADA</a:t>
            </a:r>
            <a:br>
              <a:rPr lang="hr-HR" dirty="0">
                <a:latin typeface="Arial Narrow" pitchFamily="34" charset="0"/>
              </a:rPr>
            </a:br>
            <a:endParaRPr lang="hr-HR" dirty="0">
              <a:latin typeface="Arial Narrow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Arial Narrow" pitchFamily="34" charset="0"/>
              </a:rPr>
              <a:t>prezentacija nacrta doktorskog rada  (MS Power Point, Prezi i sl.)</a:t>
            </a:r>
          </a:p>
          <a:p>
            <a:r>
              <a:rPr lang="hr-HR" sz="2400" dirty="0">
                <a:latin typeface="Arial Narrow" pitchFamily="34" charset="0"/>
              </a:rPr>
              <a:t>trajanje </a:t>
            </a:r>
            <a:r>
              <a:rPr lang="hr-HR" sz="2400" b="1" dirty="0">
                <a:latin typeface="Arial Narrow" pitchFamily="34" charset="0"/>
              </a:rPr>
              <a:t>10-12 min</a:t>
            </a:r>
          </a:p>
          <a:p>
            <a:r>
              <a:rPr lang="hr-HR" altLang="x-none" sz="2400" b="1" dirty="0">
                <a:latin typeface="Arial Narrow" pitchFamily="34" charset="0"/>
              </a:rPr>
              <a:t>2-3 </a:t>
            </a:r>
            <a:r>
              <a:rPr lang="hr-HR" altLang="x-none" sz="2400" dirty="0">
                <a:latin typeface="Arial Narrow" pitchFamily="34" charset="0"/>
              </a:rPr>
              <a:t>slajda (prikaza) po minuti</a:t>
            </a:r>
          </a:p>
          <a:p>
            <a:pPr marL="285750" indent="-285750"/>
            <a:r>
              <a:rPr lang="hr-HR" sz="2400" dirty="0">
                <a:latin typeface="Arial Narrow"/>
                <a:cs typeface="Arial Narrow"/>
              </a:rPr>
              <a:t>pisanje u obliku </a:t>
            </a:r>
            <a:r>
              <a:rPr lang="hr-HR" sz="2400" b="1" dirty="0">
                <a:latin typeface="Arial Narrow"/>
                <a:cs typeface="Arial Narrow"/>
              </a:rPr>
              <a:t>natuknica</a:t>
            </a:r>
          </a:p>
          <a:p>
            <a:pPr marL="285750" indent="-285750"/>
            <a:r>
              <a:rPr lang="hr-HR" sz="2400" dirty="0">
                <a:latin typeface="Arial Narrow"/>
                <a:cs typeface="Arial Narrow"/>
              </a:rPr>
              <a:t>najviše </a:t>
            </a:r>
            <a:r>
              <a:rPr lang="hr-HR" sz="2400" b="1" dirty="0">
                <a:latin typeface="Arial Narrow"/>
                <a:cs typeface="Arial Narrow"/>
              </a:rPr>
              <a:t>6 natuknica </a:t>
            </a:r>
            <a:r>
              <a:rPr lang="hr-HR" sz="2400" dirty="0">
                <a:latin typeface="Arial Narrow"/>
                <a:cs typeface="Arial Narrow"/>
              </a:rPr>
              <a:t>u prikazu</a:t>
            </a:r>
          </a:p>
          <a:p>
            <a:pPr marL="285750" indent="-285750"/>
            <a:r>
              <a:rPr lang="hr-HR" sz="2400" dirty="0">
                <a:latin typeface="Arial Narrow"/>
                <a:cs typeface="Arial Narrow"/>
              </a:rPr>
              <a:t>najmanja veličina slova </a:t>
            </a:r>
            <a:r>
              <a:rPr lang="hr-HR" sz="2400" b="1" dirty="0">
                <a:latin typeface="Arial Narrow"/>
                <a:cs typeface="Arial Narrow"/>
              </a:rPr>
              <a:t>18 </a:t>
            </a:r>
          </a:p>
          <a:p>
            <a:pPr marL="285750" indent="-285750">
              <a:buNone/>
            </a:pPr>
            <a:r>
              <a:rPr lang="hr-HR" sz="2000" dirty="0">
                <a:latin typeface="Arial Narrow"/>
                <a:cs typeface="Arial Narrow"/>
              </a:rPr>
              <a:t>	-veličina slova treba se razlikovati ovisno o tome pišu li se glavne ili sporedne natuknice</a:t>
            </a:r>
          </a:p>
          <a:p>
            <a:pPr marL="285750" indent="-285750"/>
            <a:r>
              <a:rPr lang="hr-HR" sz="2400" dirty="0">
                <a:latin typeface="Arial Narrow"/>
                <a:cs typeface="Arial Narrow"/>
              </a:rPr>
              <a:t>provjeriti pravopis</a:t>
            </a:r>
          </a:p>
          <a:p>
            <a:pPr marL="285750" indent="-285750"/>
            <a:endParaRPr lang="hr-HR" sz="2400" dirty="0">
              <a:latin typeface="Arial Narrow"/>
              <a:cs typeface="Arial Narrow"/>
            </a:endParaRPr>
          </a:p>
          <a:p>
            <a:pPr>
              <a:buNone/>
            </a:pPr>
            <a:endParaRPr lang="hr-HR" altLang="x-none" sz="2400" dirty="0">
              <a:latin typeface="Arial Narrow" pitchFamily="34" charset="0"/>
            </a:endParaRPr>
          </a:p>
          <a:p>
            <a:endParaRPr lang="hr-HR" sz="2400" dirty="0">
              <a:latin typeface="Arial Narrow" pitchFamily="34" charset="0"/>
            </a:endParaRPr>
          </a:p>
          <a:p>
            <a:endParaRPr lang="hr-HR" sz="2400" dirty="0">
              <a:latin typeface="Arial Narrow" pitchFamily="34" charset="0"/>
            </a:endParaRPr>
          </a:p>
          <a:p>
            <a:endParaRPr lang="hr-HR" sz="2900" dirty="0"/>
          </a:p>
          <a:p>
            <a:pPr>
              <a:buFontTx/>
              <a:buChar char="-"/>
            </a:pPr>
            <a:endParaRPr lang="hr-H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D79D72-1D87-4C02-86D6-13A734A6A1F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hr-HR" sz="3100" dirty="0">
                <a:latin typeface="Arial Narrow" pitchFamily="34" charset="0"/>
              </a:rPr>
              <a:t>ELEMENTI PREZENTACIJE NACRTA DOKTORSKOG RADA</a:t>
            </a:r>
            <a:br>
              <a:rPr lang="hr-HR" dirty="0">
                <a:latin typeface="Arial Narrow" pitchFamily="34" charset="0"/>
              </a:rPr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16832"/>
            <a:ext cx="7416824" cy="4165923"/>
          </a:xfrm>
        </p:spPr>
        <p:txBody>
          <a:bodyPr>
            <a:normAutofit lnSpcReduction="10000"/>
          </a:bodyPr>
          <a:lstStyle/>
          <a:p>
            <a:pPr lvl="1" algn="ctr">
              <a:buNone/>
            </a:pPr>
            <a:endParaRPr lang="hr-HR" sz="2400" dirty="0">
              <a:latin typeface="Arial Narrow" pitchFamily="34" charset="0"/>
            </a:endParaRPr>
          </a:p>
          <a:p>
            <a:pPr marL="914400" lvl="1" indent="-457200">
              <a:buNone/>
            </a:pPr>
            <a:r>
              <a:rPr lang="hr-HR" sz="2400" dirty="0">
                <a:latin typeface="Arial Narrow" pitchFamily="34" charset="0"/>
              </a:rPr>
              <a:t>1. PROBLEM I PREDMET ZNANSTVENOG ISTRAŽIVANJA</a:t>
            </a:r>
          </a:p>
          <a:p>
            <a:pPr marL="914400" lvl="1" indent="-457200">
              <a:buNone/>
            </a:pPr>
            <a:endParaRPr lang="hr-HR" sz="2400" dirty="0">
              <a:latin typeface="Arial Narrow" pitchFamily="34" charset="0"/>
            </a:endParaRPr>
          </a:p>
          <a:p>
            <a:pPr lvl="1">
              <a:buNone/>
            </a:pPr>
            <a:r>
              <a:rPr lang="hr-HR" sz="2400" dirty="0">
                <a:latin typeface="Arial Narrow" pitchFamily="34" charset="0"/>
              </a:rPr>
              <a:t>2. PREGLED DOSADAŠNJIH ISTRAŽIVANJA</a:t>
            </a:r>
          </a:p>
          <a:p>
            <a:pPr lvl="1">
              <a:buNone/>
            </a:pPr>
            <a:endParaRPr lang="hr-HR" sz="2400" dirty="0">
              <a:latin typeface="Arial Narrow" pitchFamily="34" charset="0"/>
            </a:endParaRPr>
          </a:p>
          <a:p>
            <a:pPr lvl="1">
              <a:buNone/>
            </a:pPr>
            <a:r>
              <a:rPr lang="hr-HR" sz="2400" dirty="0">
                <a:latin typeface="Arial Narrow" pitchFamily="34" charset="0"/>
              </a:rPr>
              <a:t>3. SVRHA, CILJEVI I HIPOTEZE ISTRAŽIVANJA</a:t>
            </a:r>
          </a:p>
          <a:p>
            <a:pPr lvl="1">
              <a:buNone/>
            </a:pPr>
            <a:endParaRPr lang="hr-HR" sz="2400" dirty="0">
              <a:latin typeface="Arial Narrow" pitchFamily="34" charset="0"/>
            </a:endParaRPr>
          </a:p>
          <a:p>
            <a:pPr lvl="1">
              <a:buNone/>
            </a:pPr>
            <a:r>
              <a:rPr lang="hr-HR" sz="2400" dirty="0">
                <a:latin typeface="Arial Narrow" pitchFamily="34" charset="0"/>
              </a:rPr>
              <a:t>4. METODOLOGIJA I PLAN ISTRAŽIVANJA</a:t>
            </a:r>
          </a:p>
          <a:p>
            <a:pPr lvl="1">
              <a:buNone/>
            </a:pPr>
            <a:endParaRPr lang="hr-HR" sz="2400" dirty="0">
              <a:latin typeface="Arial Narrow" pitchFamily="34" charset="0"/>
            </a:endParaRPr>
          </a:p>
          <a:p>
            <a:pPr lvl="1">
              <a:buNone/>
            </a:pPr>
            <a:r>
              <a:rPr lang="hr-HR" sz="2400" dirty="0">
                <a:latin typeface="Arial Narrow" pitchFamily="34" charset="0"/>
              </a:rPr>
              <a:t>5. </a:t>
            </a:r>
            <a:r>
              <a:rPr lang="hr-HR" sz="2400">
                <a:latin typeface="Arial Narrow" pitchFamily="34" charset="0"/>
              </a:rPr>
              <a:t>IZVORNI ZNANSTVENI </a:t>
            </a:r>
            <a:r>
              <a:rPr lang="hr-HR" sz="2400" dirty="0">
                <a:latin typeface="Arial Narrow" pitchFamily="34" charset="0"/>
              </a:rPr>
              <a:t>DOPRINOS</a:t>
            </a:r>
          </a:p>
          <a:p>
            <a:endParaRPr lang="hr-H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C0F286-4618-448B-8691-EC159CB91BA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r-H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None/>
            </a:pPr>
            <a:r>
              <a:rPr lang="hr-HR" sz="2400" b="1" dirty="0">
                <a:latin typeface="Arial Narrow" pitchFamily="34" charset="0"/>
              </a:rPr>
              <a:t>PROBLEM I PREDMET ZNANSTVENOG ISTRAŽIVANJA</a:t>
            </a:r>
          </a:p>
          <a:p>
            <a:pPr marL="285750" indent="-285750">
              <a:buNone/>
            </a:pPr>
            <a:endParaRPr lang="hr-HR" sz="2200" dirty="0">
              <a:latin typeface="Arial Narrow"/>
              <a:cs typeface="Arial Narrow"/>
            </a:endParaRPr>
          </a:p>
          <a:p>
            <a:pPr marL="285750" indent="-285750"/>
            <a:r>
              <a:rPr lang="hr-HR" sz="2400" dirty="0">
                <a:latin typeface="Arial Narrow" pitchFamily="34" charset="0"/>
              </a:rPr>
              <a:t>ukratko opisati problem (područje) kojim se bavi doktorski rad</a:t>
            </a:r>
          </a:p>
          <a:p>
            <a:pPr marL="285750" indent="-285750"/>
            <a:r>
              <a:rPr lang="hr-HR" sz="2400" dirty="0">
                <a:latin typeface="Arial Narrow" pitchFamily="34" charset="0"/>
              </a:rPr>
              <a:t>iz problema znanstvenog istraživanja definirati konkretni predmet  znanstvenog istraživanja u doktorskom radu</a:t>
            </a:r>
          </a:p>
          <a:p>
            <a:pPr marL="285750" indent="-285750">
              <a:buNone/>
            </a:pPr>
            <a:endParaRPr lang="hr-HR" sz="2400" dirty="0">
              <a:latin typeface="Arial Narrow" pitchFamily="34" charset="0"/>
            </a:endParaRPr>
          </a:p>
          <a:p>
            <a:pPr marL="285750" indent="-285750">
              <a:buNone/>
            </a:pPr>
            <a:endParaRPr lang="hr-HR" sz="1800" dirty="0">
              <a:latin typeface="Arial Narrow" pitchFamily="34" charset="0"/>
              <a:cs typeface="Arial Narrow"/>
            </a:endParaRPr>
          </a:p>
          <a:p>
            <a:pPr marL="285750" indent="-285750">
              <a:buNone/>
            </a:pPr>
            <a:endParaRPr lang="hr-HR" sz="1800" dirty="0">
              <a:latin typeface="Arial Narrow" pitchFamily="34" charset="0"/>
              <a:cs typeface="Arial Narrow"/>
            </a:endParaRPr>
          </a:p>
          <a:p>
            <a:endParaRPr lang="hr-H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1DF43C-5A9D-4090-AAF5-952559C125B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hr-HR" sz="2400" b="1" dirty="0">
                <a:latin typeface="Arial Narrow" pitchFamily="34" charset="0"/>
              </a:rPr>
              <a:t>PREGLED DOSADAŠNJIH ISTRAŽIVANJA</a:t>
            </a:r>
          </a:p>
          <a:p>
            <a:pPr>
              <a:buNone/>
            </a:pPr>
            <a:endParaRPr lang="hr-HR" sz="2400" b="1" dirty="0">
              <a:latin typeface="Arial Narrow" pitchFamily="34" charset="0"/>
            </a:endParaRPr>
          </a:p>
          <a:p>
            <a:r>
              <a:rPr lang="hr-HR" sz="2400" dirty="0">
                <a:latin typeface="Arial Narrow" pitchFamily="34" charset="0"/>
              </a:rPr>
              <a:t>kritički analizirati najbitnije literaturne reference koje se bave predmetom znanstvenog istraživanja</a:t>
            </a:r>
          </a:p>
          <a:p>
            <a:endParaRPr lang="hr-HR" sz="2000" dirty="0">
              <a:latin typeface="Arial Narrow" pitchFamily="34" charset="0"/>
            </a:endParaRPr>
          </a:p>
          <a:p>
            <a:endParaRPr lang="hr-HR" sz="1800" dirty="0">
              <a:latin typeface="Arial Narrow" pitchFamily="34" charset="0"/>
            </a:endParaRPr>
          </a:p>
          <a:p>
            <a:pPr>
              <a:buNone/>
            </a:pPr>
            <a:r>
              <a:rPr lang="hr-HR" sz="2400" b="1" dirty="0">
                <a:latin typeface="Arial Narrow" pitchFamily="34" charset="0"/>
              </a:rPr>
              <a:t>SVRHA, CILJEVI I HIPOTEZE ISTRAŽIVANJA</a:t>
            </a:r>
          </a:p>
          <a:p>
            <a:pPr>
              <a:buNone/>
            </a:pPr>
            <a:endParaRPr lang="hr-HR" sz="2400" b="1" dirty="0">
              <a:latin typeface="Arial Narrow" pitchFamily="34" charset="0"/>
            </a:endParaRPr>
          </a:p>
          <a:p>
            <a:r>
              <a:rPr lang="hr-HR" sz="2400" dirty="0">
                <a:latin typeface="Arial Narrow" pitchFamily="34" charset="0"/>
              </a:rPr>
              <a:t>postavljanje hipoteze (znanstvene pretpostavke) na temelju predmeta znanstvenog istraživanja i istraživanja u literaturi - koja će se u doktorskom radu dokazati ili opovrgnuti </a:t>
            </a:r>
          </a:p>
          <a:p>
            <a:r>
              <a:rPr lang="hr-HR" sz="2400" dirty="0">
                <a:latin typeface="Arial Narrow" pitchFamily="34" charset="0"/>
              </a:rPr>
              <a:t>uz glavnu hipotezu mogu se postaviti i pomoćne hipoteze</a:t>
            </a:r>
          </a:p>
          <a:p>
            <a:pPr>
              <a:buNone/>
            </a:pPr>
            <a:endParaRPr lang="hr-HR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0469D2-EDAE-4DF1-9416-BC817CAD22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r-HR" sz="2400" b="1" dirty="0">
                <a:latin typeface="Arial Narrow" pitchFamily="34" charset="0"/>
              </a:rPr>
              <a:t>METODOLOGIJA I PLAN ISTRAŽIVANJA</a:t>
            </a:r>
          </a:p>
          <a:p>
            <a:pPr>
              <a:buNone/>
            </a:pPr>
            <a:endParaRPr lang="hr-HR" sz="2400" b="1" dirty="0">
              <a:latin typeface="Arial Narrow" pitchFamily="34" charset="0"/>
            </a:endParaRPr>
          </a:p>
          <a:p>
            <a:pPr algn="just"/>
            <a:r>
              <a:rPr lang="hr-HR" sz="2400" dirty="0">
                <a:latin typeface="Arial Narrow" pitchFamily="34" charset="0"/>
              </a:rPr>
              <a:t>opis postupaka kojima će se, primjenom znanstvenih metoda, provesti znanstveno  istraživanje u doktorskom radu</a:t>
            </a:r>
          </a:p>
          <a:p>
            <a:pPr algn="just"/>
            <a:r>
              <a:rPr lang="hr-HR" sz="2400" dirty="0">
                <a:latin typeface="Arial Narrow" pitchFamily="34" charset="0"/>
              </a:rPr>
              <a:t>prikaz znanstvenih metoda koje će koristiti u istraživanju i pomoću kojih će pokušati dokazati ili opovrgnuti postavljena znanstvena hipotezu, te ostvariti svrha i ciljevi istraživanja</a:t>
            </a:r>
          </a:p>
          <a:p>
            <a:pPr algn="just"/>
            <a:r>
              <a:rPr lang="hr-HR" sz="2400" dirty="0">
                <a:latin typeface="Arial Narrow" pitchFamily="34" charset="0"/>
              </a:rPr>
              <a:t>procjena potrebne veličine uzorka (power analiza)</a:t>
            </a:r>
          </a:p>
          <a:p>
            <a:pPr>
              <a:buNone/>
            </a:pPr>
            <a:endParaRPr lang="hr-HR" sz="2400" b="1" dirty="0">
              <a:latin typeface="Arial Narrow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75ABF-2393-4467-AA78-8D347BEF55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None/>
            </a:pPr>
            <a:r>
              <a:rPr lang="hr-HR" sz="2400" b="1" dirty="0">
                <a:latin typeface="Arial Narrow" pitchFamily="34" charset="0"/>
              </a:rPr>
              <a:t>IZVORNI ZNANSTVENI DOPRINOS</a:t>
            </a:r>
          </a:p>
          <a:p>
            <a:pPr marL="342900" lvl="1" indent="-342900">
              <a:buNone/>
            </a:pPr>
            <a:endParaRPr lang="hr-HR" sz="2400" b="1" dirty="0">
              <a:latin typeface="Arial Narrow" pitchFamily="34" charset="0"/>
            </a:endParaRPr>
          </a:p>
          <a:p>
            <a:r>
              <a:rPr lang="hr-HR" sz="2400" dirty="0">
                <a:latin typeface="Arial Narrow" pitchFamily="34" charset="0"/>
              </a:rPr>
              <a:t>navesti gdje, kako i uz koje pretpostavke bi se mogli primijeniti rezultati znanstvenog istraživanja</a:t>
            </a:r>
          </a:p>
          <a:p>
            <a:r>
              <a:rPr lang="hr-HR" sz="2400" dirty="0">
                <a:latin typeface="Arial Narrow" pitchFamily="34" charset="0"/>
              </a:rPr>
              <a:t>opisati kako će predloženo istraživanje doprinijeti razvitku područja istraživanja te koji je jedinstven doprinos predloženog istraživanja</a:t>
            </a:r>
          </a:p>
          <a:p>
            <a:r>
              <a:rPr lang="hr-HR" sz="2400" dirty="0">
                <a:latin typeface="Arial Narrow" panose="020B0606020202030204" pitchFamily="34" charset="0"/>
              </a:rPr>
              <a:t>PRIMJERE PRAVILNO I NERAVILNO NAPISANOG ZNANSTVENOG DOPRINOSA POGLEDAJTE U PREZENTACIJI „MENTORSKA RADIONICA”</a:t>
            </a:r>
          </a:p>
          <a:p>
            <a:endParaRPr lang="hr-HR" sz="2400" dirty="0">
              <a:latin typeface="Arial Narrow" pitchFamily="34" charset="0"/>
            </a:endParaRPr>
          </a:p>
          <a:p>
            <a:pPr>
              <a:buNone/>
            </a:pPr>
            <a:r>
              <a:rPr lang="hr-HR" sz="2400" b="1" dirty="0">
                <a:latin typeface="Arial Narrow" pitchFamily="34" charset="0"/>
              </a:rPr>
              <a:t>ZAKLJUČAK</a:t>
            </a:r>
          </a:p>
          <a:p>
            <a:endParaRPr lang="hr-HR" sz="2400" dirty="0">
              <a:latin typeface="Arial Narrow" pitchFamily="34" charset="0"/>
            </a:endParaRPr>
          </a:p>
          <a:p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D0DA8A-A878-4E7B-BACB-245C21FF19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5" y="289917"/>
            <a:ext cx="1836033" cy="10321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324</Words>
  <Application>Microsoft Office PowerPoint</Application>
  <PresentationFormat>On-screen Show (4:3)</PresentationFormat>
  <Paragraphs>68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Narrow</vt:lpstr>
      <vt:lpstr>Calibri</vt:lpstr>
      <vt:lpstr>Office Theme</vt:lpstr>
      <vt:lpstr>PowerPoint Presentation</vt:lpstr>
      <vt:lpstr>UPUTE ZA IZRADU PREZENTACIJE TEME DOKTORSKOG RADA </vt:lpstr>
      <vt:lpstr>ELEMENTI PREZENTACIJE NACRTA DOKTORSKOG RADA </vt:lpstr>
      <vt:lpstr>PowerPoint Presentation</vt:lpstr>
      <vt:lpstr>PowerPoint Presentation</vt:lpstr>
      <vt:lpstr>PowerPoint Presentation</vt:lpstr>
      <vt:lpstr>PowerPoint Presentation</vt:lpstr>
    </vt:vector>
  </TitlesOfParts>
  <Company>RH-TDU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terms:created xsi:type="dcterms:W3CDTF">2016-11-03T08:57:27Z</dcterms:created>
  <dcterms:modified xsi:type="dcterms:W3CDTF">2026-09-14T11:43:09Z</dcterms:modified>
</cp:coreProperties>
</file>