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7" r:id="rId2"/>
    <p:sldId id="318" r:id="rId3"/>
    <p:sldId id="260" r:id="rId4"/>
    <p:sldId id="262" r:id="rId5"/>
    <p:sldId id="287" r:id="rId6"/>
    <p:sldId id="289" r:id="rId7"/>
    <p:sldId id="319" r:id="rId8"/>
    <p:sldId id="320" r:id="rId9"/>
    <p:sldId id="268" r:id="rId10"/>
    <p:sldId id="269" r:id="rId11"/>
    <p:sldId id="321" r:id="rId12"/>
    <p:sldId id="285" r:id="rId13"/>
    <p:sldId id="290" r:id="rId14"/>
    <p:sldId id="275" r:id="rId15"/>
    <p:sldId id="274" r:id="rId16"/>
    <p:sldId id="284" r:id="rId17"/>
    <p:sldId id="283" r:id="rId18"/>
    <p:sldId id="296" r:id="rId19"/>
    <p:sldId id="315" r:id="rId20"/>
    <p:sldId id="300" r:id="rId21"/>
    <p:sldId id="301" r:id="rId22"/>
    <p:sldId id="302" r:id="rId23"/>
    <p:sldId id="303" r:id="rId24"/>
    <p:sldId id="304" r:id="rId25"/>
    <p:sldId id="305" r:id="rId26"/>
    <p:sldId id="307" r:id="rId27"/>
    <p:sldId id="308" r:id="rId28"/>
    <p:sldId id="310" r:id="rId29"/>
    <p:sldId id="311" r:id="rId30"/>
    <p:sldId id="312" r:id="rId31"/>
    <p:sldId id="313" r:id="rId32"/>
    <p:sldId id="314" r:id="rId33"/>
    <p:sldId id="316" r:id="rId34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CA2A6-D1F8-4283-97DC-355CB05DEB5F}" type="datetimeFigureOut">
              <a:rPr lang="hr-HR"/>
              <a:pPr>
                <a:defRPr/>
              </a:pPr>
              <a:t>28.4.2021.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07FA64-70F6-4E01-966F-B67FC6ADF32B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791C6D-616D-4E83-B4BE-156CFEFAD876}" type="slidenum">
              <a:rPr lang="hr-HR" altLang="sr-Latn-R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0FFF76-F910-4656-8FDC-74A7B56A715C}" type="slidenum">
              <a:rPr lang="hr-HR" altLang="sr-Latn-R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78F5E2-A22D-4DBC-A283-74B8C0F8C378}" type="slidenum">
              <a:rPr lang="hr-HR" altLang="sr-Latn-R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2E77BF-DE18-4F93-A276-8D197D2F423C}" type="slidenum">
              <a:rPr lang="hr-HR" altLang="en-US"/>
              <a:pPr eaLnBrk="1" hangingPunct="1"/>
              <a:t>21</a:t>
            </a:fld>
            <a:endParaRPr lang="hr-H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7FA64-70F6-4E01-966F-B67FC6ADF32B}" type="slidenum">
              <a:rPr lang="hr-HR" altLang="en-US" smtClean="0"/>
              <a:pPr/>
              <a:t>32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416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05A5D-BD87-4F38-879E-B02A84856E80}" type="datetimeFigureOut">
              <a:rPr lang="hr-HR"/>
              <a:pPr>
                <a:defRPr/>
              </a:pPr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B8F91-0879-4301-9644-51009BDAF3E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1761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7F176-79EB-4150-9684-C2A5E1FF918D}" type="datetimeFigureOut">
              <a:rPr lang="hr-HR"/>
              <a:pPr>
                <a:defRPr/>
              </a:pPr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7C797-1542-45EE-A82B-FA031DF441A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2099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C72B-1E0F-46E3-89D8-C2C874B136D7}" type="datetimeFigureOut">
              <a:rPr lang="hr-HR"/>
              <a:pPr>
                <a:defRPr/>
              </a:pPr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81280-EB8F-4809-9703-C12BFF85B2F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135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781D-96BE-44E2-A536-A35ED40D1B58}" type="datetimeFigureOut">
              <a:rPr lang="hr-HR"/>
              <a:pPr>
                <a:defRPr/>
              </a:pPr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7BEFB-65ED-41F4-884B-8849A83E03F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2892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0B5E7-2DFF-43FD-A483-F8AAF4212754}" type="datetimeFigureOut">
              <a:rPr lang="hr-HR"/>
              <a:pPr>
                <a:defRPr/>
              </a:pPr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C4293-9011-48B6-9E38-9BC9E88A729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7181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4FCC-8128-4DEB-ACF8-802A9C0E1F0F}" type="datetimeFigureOut">
              <a:rPr lang="hr-HR"/>
              <a:pPr>
                <a:defRPr/>
              </a:pPr>
              <a:t>28.4.2021.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FAC4B-2ECB-45B9-82C3-44E81B8EC9D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5995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25D9-7E8B-4585-B244-72D2AA037045}" type="datetimeFigureOut">
              <a:rPr lang="hr-HR"/>
              <a:pPr>
                <a:defRPr/>
              </a:pPr>
              <a:t>28.4.2021.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C00C5-8534-4692-B9B6-DE644C5DC94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7191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8C14-D0A2-418C-952F-23E345066CE2}" type="datetimeFigureOut">
              <a:rPr lang="hr-HR"/>
              <a:pPr>
                <a:defRPr/>
              </a:pPr>
              <a:t>28.4.2021.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941CB-7528-49FC-88D6-953F5F88491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6969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D08A6-DAA8-49E8-9054-6E16AE8CB8EE}" type="datetimeFigureOut">
              <a:rPr lang="hr-HR"/>
              <a:pPr>
                <a:defRPr/>
              </a:pPr>
              <a:t>28.4.2021.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A5C46-73B0-4DC4-B522-F5102EECDE2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4016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3EB1-7CB8-4D48-A45E-412437D9D820}" type="datetimeFigureOut">
              <a:rPr lang="hr-HR"/>
              <a:pPr>
                <a:defRPr/>
              </a:pPr>
              <a:t>28.4.2021.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315EC-CE42-41F2-8A6F-D2C3A6F4DE6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2872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31AA4-C237-415F-8523-16D586B80195}" type="datetimeFigureOut">
              <a:rPr lang="hr-HR"/>
              <a:pPr>
                <a:defRPr/>
              </a:pPr>
              <a:t>28.4.2021.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1B146-88D6-40B4-85D5-1FEA9CD1A81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5556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hr-HR" alt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hr-HR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D2D64D-5386-40DB-8C12-924557B22307}" type="datetimeFigureOut">
              <a:rPr lang="hr-HR"/>
              <a:pPr>
                <a:defRPr/>
              </a:pPr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424F9BA-22DD-4B75-9337-31D5961FF253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vjetla@mef.h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s://www.google.hr/url?sa=i&amp;rct=j&amp;q=&amp;esrc=s&amp;source=images&amp;cd=&amp;cad=rja&amp;uact=8&amp;ved=0ahUKEwjcsvbmp7XQAhUIrRQKHaNXB80QjRwIBw&amp;url=https://bigkingken.wordpress.com/2010/10/07/fighting-fat-with-diffeq-math/&amp;bvm=bv.139250283,d.d24&amp;psig=AFQjCNFJfYCJjxV_ki0BjFJeDaHMM1UX3A&amp;ust=147966170457964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67544" y="332656"/>
            <a:ext cx="8353425" cy="1076325"/>
          </a:xfrm>
          <a:prstGeom prst="rect">
            <a:avLst/>
          </a:prstGeom>
          <a:solidFill>
            <a:srgbClr val="FF99CC">
              <a:alpha val="42000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hr-HR" altLang="sr-Latn-RS" b="1" dirty="0" smtClean="0">
                <a:cs typeface="Arial" charset="0"/>
              </a:rPr>
              <a:t>PENTOSE PHOSPHATE PATHWAY</a:t>
            </a:r>
          </a:p>
          <a:p>
            <a:pPr marL="457200" indent="-4572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hr-HR" altLang="sr-Latn-RS" b="1" dirty="0" smtClean="0">
                <a:cs typeface="Arial" charset="0"/>
              </a:rPr>
              <a:t>METABOLISM OF FRUCTOSE AND GALACTOSE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4925" y="6505575"/>
            <a:ext cx="7273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Arial" panose="020B0604020202020204" pitchFamily="34" charset="0"/>
              </a:rPr>
              <a:t>Svjetlana Kalanj Bognar, </a:t>
            </a:r>
            <a:r>
              <a:rPr lang="hr-HR" altLang="sr-Latn-RS" sz="1400" dirty="0" smtClean="0">
                <a:latin typeface="Arial" panose="020B0604020202020204" pitchFamily="34" charset="0"/>
                <a:hlinkClick r:id="rId2"/>
              </a:rPr>
              <a:t>svjetla</a:t>
            </a:r>
            <a:r>
              <a:rPr lang="en-US" altLang="sr-Latn-RS" sz="1400" dirty="0" err="1" smtClean="0">
                <a:latin typeface="Arial" panose="020B0604020202020204" pitchFamily="34" charset="0"/>
                <a:hlinkClick r:id="rId2"/>
              </a:rPr>
              <a:t>na.kalanj.bognar</a:t>
            </a:r>
            <a:r>
              <a:rPr lang="hr-HR" altLang="sr-Latn-RS" sz="1400" dirty="0" smtClean="0">
                <a:latin typeface="Arial" panose="020B0604020202020204" pitchFamily="34" charset="0"/>
                <a:hlinkClick r:id="rId2"/>
              </a:rPr>
              <a:t>@mef.hr</a:t>
            </a:r>
            <a:r>
              <a:rPr lang="hr-HR" altLang="sr-Latn-RS" sz="1400" dirty="0" smtClean="0">
                <a:latin typeface="Arial" panose="020B0604020202020204" pitchFamily="34" charset="0"/>
              </a:rPr>
              <a:t> </a:t>
            </a:r>
            <a:endParaRPr lang="hr-HR" altLang="sr-Latn-RS" sz="1400" dirty="0">
              <a:latin typeface="Arial" panose="020B0604020202020204" pitchFamily="34" charset="0"/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4341812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2924175"/>
            <a:ext cx="46053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429000" y="677863"/>
            <a:ext cx="1752600" cy="1219200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/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3505200" y="1973263"/>
            <a:ext cx="1676400" cy="1676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295400" y="1287463"/>
            <a:ext cx="1524000" cy="14478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/>
          </a:p>
        </p:txBody>
      </p:sp>
      <p:grpSp>
        <p:nvGrpSpPr>
          <p:cNvPr id="12293" name="Group 8"/>
          <p:cNvGrpSpPr>
            <a:grpSpLocks/>
          </p:cNvGrpSpPr>
          <p:nvPr/>
        </p:nvGrpSpPr>
        <p:grpSpPr bwMode="auto">
          <a:xfrm>
            <a:off x="1371600" y="1363663"/>
            <a:ext cx="1165225" cy="1333500"/>
            <a:chOff x="2412" y="3096"/>
            <a:chExt cx="734" cy="840"/>
          </a:xfrm>
        </p:grpSpPr>
        <p:sp>
          <p:nvSpPr>
            <p:cNvPr id="12360" name="Line 9"/>
            <p:cNvSpPr>
              <a:spLocks noChangeShapeType="1"/>
            </p:cNvSpPr>
            <p:nvPr/>
          </p:nvSpPr>
          <p:spPr bwMode="auto">
            <a:xfrm>
              <a:off x="2544" y="36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1" name="Line 10"/>
            <p:cNvSpPr>
              <a:spLocks noChangeShapeType="1"/>
            </p:cNvSpPr>
            <p:nvPr/>
          </p:nvSpPr>
          <p:spPr bwMode="auto">
            <a:xfrm>
              <a:off x="2556" y="333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Text Box 11"/>
            <p:cNvSpPr txBox="1">
              <a:spLocks noChangeArrowheads="1"/>
            </p:cNvSpPr>
            <p:nvPr/>
          </p:nvSpPr>
          <p:spPr bwMode="auto">
            <a:xfrm>
              <a:off x="2419" y="3360"/>
              <a:ext cx="6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r-Latn-RS" sz="2400" b="1">
                  <a:latin typeface="Times New Roman" panose="02020603050405020304" pitchFamily="18" charset="0"/>
                </a:rPr>
                <a:t>C-OH</a:t>
              </a:r>
            </a:p>
          </p:txBody>
        </p:sp>
        <p:sp>
          <p:nvSpPr>
            <p:cNvPr id="12363" name="Text Box 12"/>
            <p:cNvSpPr txBox="1">
              <a:spLocks noChangeArrowheads="1"/>
            </p:cNvSpPr>
            <p:nvPr/>
          </p:nvSpPr>
          <p:spPr bwMode="auto">
            <a:xfrm>
              <a:off x="2412" y="3648"/>
              <a:ext cx="7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r-Latn-RS" sz="2400" b="1">
                  <a:latin typeface="Times New Roman" panose="02020603050405020304" pitchFamily="18" charset="0"/>
                </a:rPr>
                <a:t>CH</a:t>
              </a:r>
              <a:r>
                <a:rPr lang="en-US" altLang="sr-Latn-RS" sz="2400" b="1" baseline="-25000">
                  <a:latin typeface="Times New Roman" panose="02020603050405020304" pitchFamily="18" charset="0"/>
                </a:rPr>
                <a:t>2</a:t>
              </a:r>
              <a:r>
                <a:rPr lang="en-US" altLang="sr-Latn-RS" sz="2400" b="1">
                  <a:latin typeface="Times New Roman" panose="02020603050405020304" pitchFamily="18" charset="0"/>
                </a:rPr>
                <a:t>OP</a:t>
              </a:r>
            </a:p>
          </p:txBody>
        </p:sp>
        <p:sp>
          <p:nvSpPr>
            <p:cNvPr id="12364" name="Text Box 13"/>
            <p:cNvSpPr txBox="1">
              <a:spLocks noChangeArrowheads="1"/>
            </p:cNvSpPr>
            <p:nvPr/>
          </p:nvSpPr>
          <p:spPr bwMode="auto">
            <a:xfrm>
              <a:off x="2436" y="3096"/>
              <a:ext cx="5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r-Latn-RS" sz="2400" b="1">
                  <a:latin typeface="Times New Roman" panose="02020603050405020304" pitchFamily="18" charset="0"/>
                </a:rPr>
                <a:t>CHO</a:t>
              </a:r>
            </a:p>
          </p:txBody>
        </p:sp>
      </p:grpSp>
      <p:grpSp>
        <p:nvGrpSpPr>
          <p:cNvPr id="12294" name="Group 14"/>
          <p:cNvGrpSpPr>
            <a:grpSpLocks/>
          </p:cNvGrpSpPr>
          <p:nvPr/>
        </p:nvGrpSpPr>
        <p:grpSpPr bwMode="auto">
          <a:xfrm>
            <a:off x="3276600" y="601663"/>
            <a:ext cx="1806575" cy="3105150"/>
            <a:chOff x="3744" y="924"/>
            <a:chExt cx="1138" cy="1956"/>
          </a:xfrm>
        </p:grpSpPr>
        <p:sp>
          <p:nvSpPr>
            <p:cNvPr id="12346" name="Line 15"/>
            <p:cNvSpPr>
              <a:spLocks noChangeShapeType="1"/>
            </p:cNvSpPr>
            <p:nvPr/>
          </p:nvSpPr>
          <p:spPr bwMode="auto">
            <a:xfrm>
              <a:off x="4248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7" name="Line 16"/>
            <p:cNvSpPr>
              <a:spLocks noChangeShapeType="1"/>
            </p:cNvSpPr>
            <p:nvPr/>
          </p:nvSpPr>
          <p:spPr bwMode="auto">
            <a:xfrm>
              <a:off x="4212" y="255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Line 17"/>
            <p:cNvSpPr>
              <a:spLocks noChangeShapeType="1"/>
            </p:cNvSpPr>
            <p:nvPr/>
          </p:nvSpPr>
          <p:spPr bwMode="auto">
            <a:xfrm>
              <a:off x="4224" y="20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Line 18"/>
            <p:cNvSpPr>
              <a:spLocks noChangeShapeType="1"/>
            </p:cNvSpPr>
            <p:nvPr/>
          </p:nvSpPr>
          <p:spPr bwMode="auto">
            <a:xfrm>
              <a:off x="4224" y="22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Text Box 19"/>
            <p:cNvSpPr txBox="1">
              <a:spLocks noChangeArrowheads="1"/>
            </p:cNvSpPr>
            <p:nvPr/>
          </p:nvSpPr>
          <p:spPr bwMode="auto">
            <a:xfrm>
              <a:off x="4087" y="2304"/>
              <a:ext cx="6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r-Latn-RS" sz="2400" b="1">
                  <a:latin typeface="Times New Roman" panose="02020603050405020304" pitchFamily="18" charset="0"/>
                </a:rPr>
                <a:t>C-OH</a:t>
              </a:r>
            </a:p>
          </p:txBody>
        </p:sp>
        <p:sp>
          <p:nvSpPr>
            <p:cNvPr id="12351" name="Text Box 20"/>
            <p:cNvSpPr txBox="1">
              <a:spLocks noChangeArrowheads="1"/>
            </p:cNvSpPr>
            <p:nvPr/>
          </p:nvSpPr>
          <p:spPr bwMode="auto">
            <a:xfrm>
              <a:off x="4104" y="2052"/>
              <a:ext cx="6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r-Latn-RS" sz="2400" b="1">
                  <a:latin typeface="Times New Roman" panose="02020603050405020304" pitchFamily="18" charset="0"/>
                </a:rPr>
                <a:t>C-OH</a:t>
              </a:r>
            </a:p>
          </p:txBody>
        </p:sp>
        <p:sp>
          <p:nvSpPr>
            <p:cNvPr id="12352" name="Text Box 21"/>
            <p:cNvSpPr txBox="1">
              <a:spLocks noChangeArrowheads="1"/>
            </p:cNvSpPr>
            <p:nvPr/>
          </p:nvSpPr>
          <p:spPr bwMode="auto">
            <a:xfrm>
              <a:off x="4080" y="2592"/>
              <a:ext cx="7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r-Latn-RS" sz="2400" b="1">
                  <a:latin typeface="Times New Roman" panose="02020603050405020304" pitchFamily="18" charset="0"/>
                </a:rPr>
                <a:t>CH</a:t>
              </a:r>
              <a:r>
                <a:rPr lang="en-US" altLang="sr-Latn-RS" sz="2400" b="1" baseline="-25000">
                  <a:latin typeface="Times New Roman" panose="02020603050405020304" pitchFamily="18" charset="0"/>
                </a:rPr>
                <a:t>2</a:t>
              </a:r>
              <a:r>
                <a:rPr lang="en-US" altLang="sr-Latn-RS" sz="2400" b="1">
                  <a:latin typeface="Times New Roman" panose="02020603050405020304" pitchFamily="18" charset="0"/>
                </a:rPr>
                <a:t>OP</a:t>
              </a:r>
            </a:p>
          </p:txBody>
        </p:sp>
        <p:sp>
          <p:nvSpPr>
            <p:cNvPr id="12353" name="Text Box 22"/>
            <p:cNvSpPr txBox="1">
              <a:spLocks noChangeArrowheads="1"/>
            </p:cNvSpPr>
            <p:nvPr/>
          </p:nvSpPr>
          <p:spPr bwMode="auto">
            <a:xfrm>
              <a:off x="4080" y="1776"/>
              <a:ext cx="6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r-Latn-RS" sz="2400" b="1">
                  <a:latin typeface="Times New Roman" panose="02020603050405020304" pitchFamily="18" charset="0"/>
                </a:rPr>
                <a:t>C-OH</a:t>
              </a:r>
            </a:p>
          </p:txBody>
        </p:sp>
        <p:sp>
          <p:nvSpPr>
            <p:cNvPr id="12354" name="Text Box 23"/>
            <p:cNvSpPr txBox="1">
              <a:spLocks noChangeArrowheads="1"/>
            </p:cNvSpPr>
            <p:nvPr/>
          </p:nvSpPr>
          <p:spPr bwMode="auto">
            <a:xfrm>
              <a:off x="3744" y="1500"/>
              <a:ext cx="6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r-Latn-RS" sz="2400" b="1">
                  <a:latin typeface="Times New Roman" panose="02020603050405020304" pitchFamily="18" charset="0"/>
                </a:rPr>
                <a:t>HO-C</a:t>
              </a:r>
            </a:p>
          </p:txBody>
        </p:sp>
        <p:grpSp>
          <p:nvGrpSpPr>
            <p:cNvPr id="12355" name="Group 24"/>
            <p:cNvGrpSpPr>
              <a:grpSpLocks/>
            </p:cNvGrpSpPr>
            <p:nvPr/>
          </p:nvGrpSpPr>
          <p:grpSpPr bwMode="auto">
            <a:xfrm>
              <a:off x="4116" y="924"/>
              <a:ext cx="766" cy="576"/>
              <a:chOff x="2736" y="2640"/>
              <a:chExt cx="766" cy="576"/>
            </a:xfrm>
          </p:grpSpPr>
          <p:sp>
            <p:nvSpPr>
              <p:cNvPr id="12357" name="Text Box 25"/>
              <p:cNvSpPr txBox="1">
                <a:spLocks noChangeArrowheads="1"/>
              </p:cNvSpPr>
              <p:nvPr/>
            </p:nvSpPr>
            <p:spPr bwMode="auto">
              <a:xfrm>
                <a:off x="2736" y="2928"/>
                <a:ext cx="5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C=O</a:t>
                </a:r>
              </a:p>
            </p:txBody>
          </p:sp>
          <p:sp>
            <p:nvSpPr>
              <p:cNvPr id="12358" name="Line 26"/>
              <p:cNvSpPr>
                <a:spLocks noChangeShapeType="1"/>
              </p:cNvSpPr>
              <p:nvPr/>
            </p:nvSpPr>
            <p:spPr bwMode="auto">
              <a:xfrm>
                <a:off x="2856" y="28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9" name="Text Box 27"/>
              <p:cNvSpPr txBox="1">
                <a:spLocks noChangeArrowheads="1"/>
              </p:cNvSpPr>
              <p:nvPr/>
            </p:nvSpPr>
            <p:spPr bwMode="auto">
              <a:xfrm>
                <a:off x="2736" y="2640"/>
                <a:ext cx="76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CH</a:t>
                </a:r>
                <a:r>
                  <a:rPr lang="en-US" altLang="sr-Latn-RS" sz="24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sr-Latn-RS" sz="2400" b="1">
                    <a:latin typeface="Times New Roman" panose="02020603050405020304" pitchFamily="18" charset="0"/>
                  </a:rPr>
                  <a:t>OH</a:t>
                </a:r>
              </a:p>
            </p:txBody>
          </p:sp>
        </p:grpSp>
        <p:sp>
          <p:nvSpPr>
            <p:cNvPr id="12356" name="Line 28"/>
            <p:cNvSpPr>
              <a:spLocks noChangeShapeType="1"/>
            </p:cNvSpPr>
            <p:nvPr/>
          </p:nvSpPr>
          <p:spPr bwMode="auto">
            <a:xfrm>
              <a:off x="4248" y="14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5" name="Text Box 50"/>
          <p:cNvSpPr txBox="1">
            <a:spLocks noChangeArrowheads="1"/>
          </p:cNvSpPr>
          <p:nvPr/>
        </p:nvSpPr>
        <p:spPr bwMode="auto">
          <a:xfrm>
            <a:off x="2879725" y="2014538"/>
            <a:ext cx="35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24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2296" name="Text Box 52"/>
          <p:cNvSpPr txBox="1">
            <a:spLocks noChangeArrowheads="1"/>
          </p:cNvSpPr>
          <p:nvPr/>
        </p:nvSpPr>
        <p:spPr bwMode="auto">
          <a:xfrm>
            <a:off x="304800" y="2811463"/>
            <a:ext cx="325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latin typeface="Times New Roman" panose="02020603050405020304" pitchFamily="18" charset="0"/>
              </a:rPr>
              <a:t>glyceraldehide </a:t>
            </a:r>
            <a:r>
              <a:rPr lang="en-US" altLang="sr-Latn-RS" sz="2000" b="1">
                <a:latin typeface="Times New Roman" panose="02020603050405020304" pitchFamily="18" charset="0"/>
              </a:rPr>
              <a:t>3-</a:t>
            </a:r>
            <a:r>
              <a:rPr lang="hr-HR" altLang="sr-Latn-RS" sz="2000" b="1">
                <a:latin typeface="Times New Roman" panose="02020603050405020304" pitchFamily="18" charset="0"/>
              </a:rPr>
              <a:t>phosphate</a:t>
            </a:r>
            <a:endParaRPr lang="en-US" altLang="sr-Latn-RS" sz="2000" b="1">
              <a:latin typeface="Times New Roman" panose="02020603050405020304" pitchFamily="18" charset="0"/>
            </a:endParaRPr>
          </a:p>
        </p:txBody>
      </p:sp>
      <p:sp>
        <p:nvSpPr>
          <p:cNvPr id="12305" name="Text Box 53"/>
          <p:cNvSpPr txBox="1">
            <a:spLocks noChangeArrowheads="1"/>
          </p:cNvSpPr>
          <p:nvPr/>
        </p:nvSpPr>
        <p:spPr bwMode="auto">
          <a:xfrm>
            <a:off x="6461125" y="3767138"/>
            <a:ext cx="2541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latin typeface="Times New Roman" panose="02020603050405020304" pitchFamily="18" charset="0"/>
              </a:rPr>
              <a:t>f</a:t>
            </a:r>
            <a:r>
              <a:rPr lang="en-US" altLang="sr-Latn-RS" sz="2000" b="1">
                <a:latin typeface="Times New Roman" panose="02020603050405020304" pitchFamily="18" charset="0"/>
              </a:rPr>
              <a:t>ru</a:t>
            </a:r>
            <a:r>
              <a:rPr lang="hr-HR" altLang="sr-Latn-RS" sz="2000" b="1">
                <a:latin typeface="Times New Roman" panose="02020603050405020304" pitchFamily="18" charset="0"/>
              </a:rPr>
              <a:t>ctose </a:t>
            </a:r>
            <a:r>
              <a:rPr lang="en-US" altLang="sr-Latn-RS" sz="2000" b="1">
                <a:latin typeface="Times New Roman" panose="02020603050405020304" pitchFamily="18" charset="0"/>
              </a:rPr>
              <a:t>6-</a:t>
            </a:r>
            <a:r>
              <a:rPr lang="hr-HR" altLang="sr-Latn-RS" sz="2000" b="1">
                <a:latin typeface="Times New Roman" panose="02020603050405020304" pitchFamily="18" charset="0"/>
              </a:rPr>
              <a:t>phosphate</a:t>
            </a:r>
            <a:endParaRPr lang="en-US" altLang="sr-Latn-RS" sz="2000" b="1">
              <a:latin typeface="Times New Roman" panose="02020603050405020304" pitchFamily="18" charset="0"/>
            </a:endParaRPr>
          </a:p>
        </p:txBody>
      </p:sp>
      <p:sp>
        <p:nvSpPr>
          <p:cNvPr id="12300" name="Text Box 54"/>
          <p:cNvSpPr txBox="1">
            <a:spLocks noChangeArrowheads="1"/>
          </p:cNvSpPr>
          <p:nvPr/>
        </p:nvSpPr>
        <p:spPr bwMode="auto">
          <a:xfrm>
            <a:off x="3336925" y="6053138"/>
            <a:ext cx="262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latin typeface="Times New Roman" panose="02020603050405020304" pitchFamily="18" charset="0"/>
              </a:rPr>
              <a:t>e</a:t>
            </a:r>
            <a:r>
              <a:rPr lang="en-US" altLang="sr-Latn-RS" sz="2000" b="1">
                <a:latin typeface="Times New Roman" panose="02020603050405020304" pitchFamily="18" charset="0"/>
              </a:rPr>
              <a:t>r</a:t>
            </a:r>
            <a:r>
              <a:rPr lang="hr-HR" altLang="sr-Latn-RS" sz="2000" b="1">
                <a:latin typeface="Times New Roman" panose="02020603050405020304" pitchFamily="18" charset="0"/>
              </a:rPr>
              <a:t>ythrose </a:t>
            </a:r>
            <a:r>
              <a:rPr lang="en-US" altLang="sr-Latn-RS" sz="2000" b="1">
                <a:latin typeface="Times New Roman" panose="02020603050405020304" pitchFamily="18" charset="0"/>
              </a:rPr>
              <a:t>4-</a:t>
            </a:r>
            <a:r>
              <a:rPr lang="hr-HR" altLang="sr-Latn-RS" sz="2000" b="1">
                <a:latin typeface="Times New Roman" panose="02020603050405020304" pitchFamily="18" charset="0"/>
              </a:rPr>
              <a:t>phosphate</a:t>
            </a:r>
            <a:endParaRPr lang="en-US" altLang="sr-Latn-RS" sz="2000" b="1">
              <a:latin typeface="Times New Roman" panose="02020603050405020304" pitchFamily="18" charset="0"/>
            </a:endParaRPr>
          </a:p>
        </p:txBody>
      </p:sp>
      <p:grpSp>
        <p:nvGrpSpPr>
          <p:cNvPr id="12299" name="Group 55"/>
          <p:cNvGrpSpPr>
            <a:grpSpLocks/>
          </p:cNvGrpSpPr>
          <p:nvPr/>
        </p:nvGrpSpPr>
        <p:grpSpPr bwMode="auto">
          <a:xfrm>
            <a:off x="1905000" y="982663"/>
            <a:ext cx="1295400" cy="228600"/>
            <a:chOff x="1200" y="432"/>
            <a:chExt cx="816" cy="144"/>
          </a:xfrm>
        </p:grpSpPr>
        <p:sp>
          <p:nvSpPr>
            <p:cNvPr id="12344" name="Line 56"/>
            <p:cNvSpPr>
              <a:spLocks noChangeShapeType="1"/>
            </p:cNvSpPr>
            <p:nvPr/>
          </p:nvSpPr>
          <p:spPr bwMode="auto">
            <a:xfrm flipH="1">
              <a:off x="1200" y="43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Line 57"/>
            <p:cNvSpPr>
              <a:spLocks noChangeShapeType="1"/>
            </p:cNvSpPr>
            <p:nvPr/>
          </p:nvSpPr>
          <p:spPr bwMode="auto">
            <a:xfrm>
              <a:off x="1200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5075238" y="2620963"/>
            <a:ext cx="1385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1600" b="1" i="1">
                <a:solidFill>
                  <a:srgbClr val="FF0000"/>
                </a:solidFill>
              </a:rPr>
              <a:t>Transaldola</a:t>
            </a:r>
            <a:r>
              <a:rPr lang="hr-HR" altLang="sr-Latn-RS" sz="1600" b="1" i="1">
                <a:solidFill>
                  <a:srgbClr val="FF0000"/>
                </a:solidFill>
              </a:rPr>
              <a:t>se</a:t>
            </a:r>
            <a:endParaRPr lang="en-US" altLang="sr-Latn-RS" sz="1600" b="1" i="1">
              <a:solidFill>
                <a:srgbClr val="FF0000"/>
              </a:solidFill>
            </a:endParaRPr>
          </a:p>
        </p:txBody>
      </p:sp>
      <p:sp>
        <p:nvSpPr>
          <p:cNvPr id="12301" name="Text Box 59"/>
          <p:cNvSpPr txBox="1">
            <a:spLocks noChangeArrowheads="1"/>
          </p:cNvSpPr>
          <p:nvPr/>
        </p:nvSpPr>
        <p:spPr bwMode="auto">
          <a:xfrm>
            <a:off x="1355725" y="3767138"/>
            <a:ext cx="315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latin typeface="Times New Roman" panose="02020603050405020304" pitchFamily="18" charset="0"/>
              </a:rPr>
              <a:t>s</a:t>
            </a:r>
            <a:r>
              <a:rPr lang="en-US" altLang="sr-Latn-RS" sz="2000" b="1">
                <a:latin typeface="Times New Roman" panose="02020603050405020304" pitchFamily="18" charset="0"/>
              </a:rPr>
              <a:t>edoheptulo</a:t>
            </a:r>
            <a:r>
              <a:rPr lang="hr-HR" altLang="sr-Latn-RS" sz="2000" b="1">
                <a:latin typeface="Times New Roman" panose="02020603050405020304" pitchFamily="18" charset="0"/>
              </a:rPr>
              <a:t>se </a:t>
            </a:r>
            <a:r>
              <a:rPr lang="en-US" altLang="sr-Latn-RS" sz="2000" b="1">
                <a:latin typeface="Times New Roman" panose="02020603050405020304" pitchFamily="18" charset="0"/>
              </a:rPr>
              <a:t>7-</a:t>
            </a:r>
            <a:r>
              <a:rPr lang="hr-HR" altLang="sr-Latn-RS" sz="2000" b="1">
                <a:latin typeface="Times New Roman" panose="02020603050405020304" pitchFamily="18" charset="0"/>
              </a:rPr>
              <a:t>phosphate</a:t>
            </a:r>
            <a:endParaRPr lang="en-US" altLang="sr-Latn-RS" sz="2000" b="1">
              <a:latin typeface="Times New Roman" panose="02020603050405020304" pitchFamily="18" charset="0"/>
            </a:endParaRPr>
          </a:p>
        </p:txBody>
      </p:sp>
      <p:sp>
        <p:nvSpPr>
          <p:cNvPr id="12302" name="Text Box 64"/>
          <p:cNvSpPr txBox="1">
            <a:spLocks noChangeArrowheads="1"/>
          </p:cNvSpPr>
          <p:nvPr/>
        </p:nvSpPr>
        <p:spPr bwMode="auto">
          <a:xfrm>
            <a:off x="900113" y="115888"/>
            <a:ext cx="7177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 u="sng">
                <a:solidFill>
                  <a:srgbClr val="FF0000"/>
                </a:solidFill>
              </a:rPr>
              <a:t>II. Nonoxidative phase of pentose phosphate pathway– 2. reaction</a:t>
            </a:r>
            <a:endParaRPr lang="en-US" altLang="sr-Latn-RS" sz="2000" b="1" u="sng">
              <a:solidFill>
                <a:srgbClr val="FF0000"/>
              </a:solidFill>
            </a:endParaRPr>
          </a:p>
        </p:txBody>
      </p:sp>
      <p:sp>
        <p:nvSpPr>
          <p:cNvPr id="12303" name="TextBox 61"/>
          <p:cNvSpPr txBox="1">
            <a:spLocks noChangeArrowheads="1"/>
          </p:cNvSpPr>
          <p:nvPr/>
        </p:nvSpPr>
        <p:spPr bwMode="auto">
          <a:xfrm>
            <a:off x="4103688" y="1512888"/>
            <a:ext cx="576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-H</a:t>
            </a:r>
          </a:p>
        </p:txBody>
      </p:sp>
      <p:sp>
        <p:nvSpPr>
          <p:cNvPr id="12304" name="TextBox 63"/>
          <p:cNvSpPr txBox="1">
            <a:spLocks noChangeArrowheads="1"/>
          </p:cNvSpPr>
          <p:nvPr/>
        </p:nvSpPr>
        <p:spPr bwMode="auto">
          <a:xfrm>
            <a:off x="1017588" y="1754188"/>
            <a:ext cx="576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</a:p>
        </p:txBody>
      </p:sp>
      <p:sp>
        <p:nvSpPr>
          <p:cNvPr id="4" name="TextBox 64"/>
          <p:cNvSpPr txBox="1">
            <a:spLocks noChangeArrowheads="1"/>
          </p:cNvSpPr>
          <p:nvPr/>
        </p:nvSpPr>
        <p:spPr bwMode="auto">
          <a:xfrm>
            <a:off x="3454400" y="1951038"/>
            <a:ext cx="57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</a:p>
        </p:txBody>
      </p:sp>
      <p:sp>
        <p:nvSpPr>
          <p:cNvPr id="12306" name="TextBox 65"/>
          <p:cNvSpPr txBox="1">
            <a:spLocks noChangeArrowheads="1"/>
          </p:cNvSpPr>
          <p:nvPr/>
        </p:nvSpPr>
        <p:spPr bwMode="auto">
          <a:xfrm>
            <a:off x="3459163" y="2355850"/>
            <a:ext cx="576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</a:p>
        </p:txBody>
      </p:sp>
      <p:sp>
        <p:nvSpPr>
          <p:cNvPr id="12307" name="TextBox 66"/>
          <p:cNvSpPr txBox="1">
            <a:spLocks noChangeArrowheads="1"/>
          </p:cNvSpPr>
          <p:nvPr/>
        </p:nvSpPr>
        <p:spPr bwMode="auto">
          <a:xfrm>
            <a:off x="3451225" y="2763838"/>
            <a:ext cx="57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153150" y="981075"/>
            <a:ext cx="2000250" cy="2743200"/>
            <a:chOff x="6153150" y="1059011"/>
            <a:chExt cx="2000250" cy="2743200"/>
          </a:xfrm>
        </p:grpSpPr>
        <p:sp>
          <p:nvSpPr>
            <p:cNvPr id="12327" name="Rectangle 3"/>
            <p:cNvSpPr>
              <a:spLocks noChangeArrowheads="1"/>
            </p:cNvSpPr>
            <p:nvPr/>
          </p:nvSpPr>
          <p:spPr bwMode="auto">
            <a:xfrm>
              <a:off x="6324600" y="1059011"/>
              <a:ext cx="1752600" cy="1219200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/>
            </a:p>
          </p:txBody>
        </p:sp>
        <p:sp>
          <p:nvSpPr>
            <p:cNvPr id="12328" name="Rectangle 5"/>
            <p:cNvSpPr>
              <a:spLocks noChangeArrowheads="1"/>
            </p:cNvSpPr>
            <p:nvPr/>
          </p:nvSpPr>
          <p:spPr bwMode="auto">
            <a:xfrm>
              <a:off x="6324600" y="2354411"/>
              <a:ext cx="1828800" cy="144780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/>
            </a:p>
          </p:txBody>
        </p:sp>
        <p:grpSp>
          <p:nvGrpSpPr>
            <p:cNvPr id="12329" name="Group 38"/>
            <p:cNvGrpSpPr>
              <a:grpSpLocks/>
            </p:cNvGrpSpPr>
            <p:nvPr/>
          </p:nvGrpSpPr>
          <p:grpSpPr bwMode="auto">
            <a:xfrm>
              <a:off x="6153150" y="1059011"/>
              <a:ext cx="1844675" cy="2647950"/>
              <a:chOff x="3876" y="480"/>
              <a:chExt cx="1162" cy="1668"/>
            </a:xfrm>
          </p:grpSpPr>
          <p:sp>
            <p:nvSpPr>
              <p:cNvPr id="12333" name="Line 39"/>
              <p:cNvSpPr>
                <a:spLocks noChangeShapeType="1"/>
              </p:cNvSpPr>
              <p:nvPr/>
            </p:nvSpPr>
            <p:spPr bwMode="auto">
              <a:xfrm>
                <a:off x="4392" y="99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4" name="Line 40"/>
              <p:cNvSpPr>
                <a:spLocks noChangeShapeType="1"/>
              </p:cNvSpPr>
              <p:nvPr/>
            </p:nvSpPr>
            <p:spPr bwMode="auto">
              <a:xfrm>
                <a:off x="4356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5" name="Line 41"/>
              <p:cNvSpPr>
                <a:spLocks noChangeShapeType="1"/>
              </p:cNvSpPr>
              <p:nvPr/>
            </p:nvSpPr>
            <p:spPr bwMode="auto">
              <a:xfrm>
                <a:off x="4368" y="128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6" name="Line 42"/>
              <p:cNvSpPr>
                <a:spLocks noChangeShapeType="1"/>
              </p:cNvSpPr>
              <p:nvPr/>
            </p:nvSpPr>
            <p:spPr bwMode="auto">
              <a:xfrm>
                <a:off x="4368" y="154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7" name="Text Box 43"/>
              <p:cNvSpPr txBox="1">
                <a:spLocks noChangeArrowheads="1"/>
              </p:cNvSpPr>
              <p:nvPr/>
            </p:nvSpPr>
            <p:spPr bwMode="auto">
              <a:xfrm>
                <a:off x="4231" y="1572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C-OH</a:t>
                </a:r>
              </a:p>
            </p:txBody>
          </p:sp>
          <p:sp>
            <p:nvSpPr>
              <p:cNvPr id="12338" name="Text Box 44"/>
              <p:cNvSpPr txBox="1">
                <a:spLocks noChangeArrowheads="1"/>
              </p:cNvSpPr>
              <p:nvPr/>
            </p:nvSpPr>
            <p:spPr bwMode="auto">
              <a:xfrm>
                <a:off x="4248" y="1320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C-OH</a:t>
                </a:r>
              </a:p>
            </p:txBody>
          </p:sp>
          <p:sp>
            <p:nvSpPr>
              <p:cNvPr id="12339" name="Text Box 45"/>
              <p:cNvSpPr txBox="1">
                <a:spLocks noChangeArrowheads="1"/>
              </p:cNvSpPr>
              <p:nvPr/>
            </p:nvSpPr>
            <p:spPr bwMode="auto">
              <a:xfrm>
                <a:off x="4224" y="1860"/>
                <a:ext cx="7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CH</a:t>
                </a:r>
                <a:r>
                  <a:rPr lang="en-US" altLang="sr-Latn-RS" sz="24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sr-Latn-RS" sz="2400" b="1">
                    <a:latin typeface="Times New Roman" panose="02020603050405020304" pitchFamily="18" charset="0"/>
                  </a:rPr>
                  <a:t>OP</a:t>
                </a:r>
              </a:p>
            </p:txBody>
          </p:sp>
          <p:sp>
            <p:nvSpPr>
              <p:cNvPr id="12340" name="Text Box 46"/>
              <p:cNvSpPr txBox="1">
                <a:spLocks noChangeArrowheads="1"/>
              </p:cNvSpPr>
              <p:nvPr/>
            </p:nvSpPr>
            <p:spPr bwMode="auto">
              <a:xfrm>
                <a:off x="3876" y="1032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HO-C</a:t>
                </a:r>
              </a:p>
            </p:txBody>
          </p:sp>
          <p:sp>
            <p:nvSpPr>
              <p:cNvPr id="12341" name="Text Box 47"/>
              <p:cNvSpPr txBox="1">
                <a:spLocks noChangeArrowheads="1"/>
              </p:cNvSpPr>
              <p:nvPr/>
            </p:nvSpPr>
            <p:spPr bwMode="auto">
              <a:xfrm>
                <a:off x="4272" y="768"/>
                <a:ext cx="5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C=O</a:t>
                </a:r>
              </a:p>
            </p:txBody>
          </p:sp>
          <p:sp>
            <p:nvSpPr>
              <p:cNvPr id="12342" name="Line 48"/>
              <p:cNvSpPr>
                <a:spLocks noChangeShapeType="1"/>
              </p:cNvSpPr>
              <p:nvPr/>
            </p:nvSpPr>
            <p:spPr bwMode="auto">
              <a:xfrm>
                <a:off x="4392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3" name="Text Box 49"/>
              <p:cNvSpPr txBox="1">
                <a:spLocks noChangeArrowheads="1"/>
              </p:cNvSpPr>
              <p:nvPr/>
            </p:nvSpPr>
            <p:spPr bwMode="auto">
              <a:xfrm>
                <a:off x="4272" y="480"/>
                <a:ext cx="76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CH</a:t>
                </a:r>
                <a:r>
                  <a:rPr lang="en-US" altLang="sr-Latn-RS" sz="24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sr-Latn-RS" sz="2400" b="1">
                    <a:latin typeface="Times New Roman" panose="02020603050405020304" pitchFamily="18" charset="0"/>
                  </a:rPr>
                  <a:t>OH</a:t>
                </a:r>
              </a:p>
            </p:txBody>
          </p:sp>
        </p:grpSp>
        <p:sp>
          <p:nvSpPr>
            <p:cNvPr id="12330" name="TextBox 62"/>
            <p:cNvSpPr txBox="1">
              <a:spLocks noChangeArrowheads="1"/>
            </p:cNvSpPr>
            <p:nvPr/>
          </p:nvSpPr>
          <p:spPr bwMode="auto">
            <a:xfrm>
              <a:off x="6976257" y="1923171"/>
              <a:ext cx="5760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-H</a:t>
              </a:r>
            </a:p>
          </p:txBody>
        </p:sp>
        <p:sp>
          <p:nvSpPr>
            <p:cNvPr id="12331" name="TextBox 67"/>
            <p:cNvSpPr txBox="1">
              <a:spLocks noChangeArrowheads="1"/>
            </p:cNvSpPr>
            <p:nvPr/>
          </p:nvSpPr>
          <p:spPr bwMode="auto">
            <a:xfrm>
              <a:off x="6402833" y="2390919"/>
              <a:ext cx="5760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H-</a:t>
              </a:r>
            </a:p>
          </p:txBody>
        </p:sp>
        <p:sp>
          <p:nvSpPr>
            <p:cNvPr id="12332" name="TextBox 68"/>
            <p:cNvSpPr txBox="1">
              <a:spLocks noChangeArrowheads="1"/>
            </p:cNvSpPr>
            <p:nvPr/>
          </p:nvSpPr>
          <p:spPr bwMode="auto">
            <a:xfrm>
              <a:off x="6384171" y="2768605"/>
              <a:ext cx="5760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H-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471863" y="4259263"/>
            <a:ext cx="1709737" cy="1752600"/>
            <a:chOff x="3471807" y="4259411"/>
            <a:chExt cx="1709793" cy="1752600"/>
          </a:xfrm>
        </p:grpSpPr>
        <p:sp>
          <p:nvSpPr>
            <p:cNvPr id="12316" name="Rectangle 4"/>
            <p:cNvSpPr>
              <a:spLocks noChangeArrowheads="1"/>
            </p:cNvSpPr>
            <p:nvPr/>
          </p:nvSpPr>
          <p:spPr bwMode="auto">
            <a:xfrm>
              <a:off x="3505200" y="4335611"/>
              <a:ext cx="16764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/>
            </a:p>
          </p:txBody>
        </p:sp>
        <p:grpSp>
          <p:nvGrpSpPr>
            <p:cNvPr id="12317" name="Group 30"/>
            <p:cNvGrpSpPr>
              <a:grpSpLocks/>
            </p:cNvGrpSpPr>
            <p:nvPr/>
          </p:nvGrpSpPr>
          <p:grpSpPr bwMode="auto">
            <a:xfrm>
              <a:off x="3810000" y="4259411"/>
              <a:ext cx="1165225" cy="1752600"/>
              <a:chOff x="2448" y="3060"/>
              <a:chExt cx="734" cy="1104"/>
            </a:xfrm>
          </p:grpSpPr>
          <p:sp>
            <p:nvSpPr>
              <p:cNvPr id="12320" name="Line 31"/>
              <p:cNvSpPr>
                <a:spLocks noChangeShapeType="1"/>
              </p:cNvSpPr>
              <p:nvPr/>
            </p:nvSpPr>
            <p:spPr bwMode="auto">
              <a:xfrm>
                <a:off x="2580" y="38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1" name="Line 32"/>
              <p:cNvSpPr>
                <a:spLocks noChangeShapeType="1"/>
              </p:cNvSpPr>
              <p:nvPr/>
            </p:nvSpPr>
            <p:spPr bwMode="auto">
              <a:xfrm>
                <a:off x="2592" y="33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2" name="Line 33"/>
              <p:cNvSpPr>
                <a:spLocks noChangeShapeType="1"/>
              </p:cNvSpPr>
              <p:nvPr/>
            </p:nvSpPr>
            <p:spPr bwMode="auto">
              <a:xfrm>
                <a:off x="2592" y="35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3" name="Text Box 34"/>
              <p:cNvSpPr txBox="1">
                <a:spLocks noChangeArrowheads="1"/>
              </p:cNvSpPr>
              <p:nvPr/>
            </p:nvSpPr>
            <p:spPr bwMode="auto">
              <a:xfrm>
                <a:off x="2455" y="3588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C-OH</a:t>
                </a:r>
              </a:p>
            </p:txBody>
          </p:sp>
          <p:sp>
            <p:nvSpPr>
              <p:cNvPr id="12324" name="Text Box 35"/>
              <p:cNvSpPr txBox="1">
                <a:spLocks noChangeArrowheads="1"/>
              </p:cNvSpPr>
              <p:nvPr/>
            </p:nvSpPr>
            <p:spPr bwMode="auto">
              <a:xfrm>
                <a:off x="2472" y="3336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C-OH</a:t>
                </a:r>
              </a:p>
            </p:txBody>
          </p:sp>
          <p:sp>
            <p:nvSpPr>
              <p:cNvPr id="12325" name="Text Box 36"/>
              <p:cNvSpPr txBox="1">
                <a:spLocks noChangeArrowheads="1"/>
              </p:cNvSpPr>
              <p:nvPr/>
            </p:nvSpPr>
            <p:spPr bwMode="auto">
              <a:xfrm>
                <a:off x="2448" y="3876"/>
                <a:ext cx="7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CH</a:t>
                </a:r>
                <a:r>
                  <a:rPr lang="en-US" altLang="sr-Latn-RS" sz="24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sr-Latn-RS" sz="2400" b="1">
                    <a:latin typeface="Times New Roman" panose="02020603050405020304" pitchFamily="18" charset="0"/>
                  </a:rPr>
                  <a:t>OP</a:t>
                </a:r>
              </a:p>
            </p:txBody>
          </p:sp>
          <p:sp>
            <p:nvSpPr>
              <p:cNvPr id="12326" name="Text Box 37"/>
              <p:cNvSpPr txBox="1">
                <a:spLocks noChangeArrowheads="1"/>
              </p:cNvSpPr>
              <p:nvPr/>
            </p:nvSpPr>
            <p:spPr bwMode="auto">
              <a:xfrm>
                <a:off x="2484" y="3060"/>
                <a:ext cx="5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CHO</a:t>
                </a:r>
              </a:p>
            </p:txBody>
          </p:sp>
        </p:grpSp>
        <p:sp>
          <p:nvSpPr>
            <p:cNvPr id="12318" name="TextBox 69"/>
            <p:cNvSpPr txBox="1">
              <a:spLocks noChangeArrowheads="1"/>
            </p:cNvSpPr>
            <p:nvPr/>
          </p:nvSpPr>
          <p:spPr bwMode="auto">
            <a:xfrm>
              <a:off x="3489240" y="4690108"/>
              <a:ext cx="5760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H-</a:t>
              </a:r>
            </a:p>
          </p:txBody>
        </p:sp>
        <p:sp>
          <p:nvSpPr>
            <p:cNvPr id="12319" name="TextBox 70"/>
            <p:cNvSpPr txBox="1">
              <a:spLocks noChangeArrowheads="1"/>
            </p:cNvSpPr>
            <p:nvPr/>
          </p:nvSpPr>
          <p:spPr bwMode="auto">
            <a:xfrm>
              <a:off x="3471807" y="5094163"/>
              <a:ext cx="5760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H-</a:t>
              </a:r>
            </a:p>
          </p:txBody>
        </p:sp>
      </p:grpSp>
      <p:grpSp>
        <p:nvGrpSpPr>
          <p:cNvPr id="12310" name="Group 1"/>
          <p:cNvGrpSpPr>
            <a:grpSpLocks/>
          </p:cNvGrpSpPr>
          <p:nvPr/>
        </p:nvGrpSpPr>
        <p:grpSpPr bwMode="auto">
          <a:xfrm>
            <a:off x="5257800" y="2278063"/>
            <a:ext cx="762000" cy="152400"/>
            <a:chOff x="5257800" y="2278063"/>
            <a:chExt cx="762000" cy="152400"/>
          </a:xfrm>
        </p:grpSpPr>
        <p:sp>
          <p:nvSpPr>
            <p:cNvPr id="12314" name="Line 29"/>
            <p:cNvSpPr>
              <a:spLocks noChangeShapeType="1"/>
            </p:cNvSpPr>
            <p:nvPr/>
          </p:nvSpPr>
          <p:spPr bwMode="auto">
            <a:xfrm>
              <a:off x="5257800" y="2278063"/>
              <a:ext cx="762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29"/>
            <p:cNvSpPr>
              <a:spLocks noChangeShapeType="1"/>
            </p:cNvSpPr>
            <p:nvPr/>
          </p:nvSpPr>
          <p:spPr bwMode="auto">
            <a:xfrm flipH="1">
              <a:off x="5257800" y="2430463"/>
              <a:ext cx="762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1" name="Group 3"/>
          <p:cNvGrpSpPr>
            <a:grpSpLocks/>
          </p:cNvGrpSpPr>
          <p:nvPr/>
        </p:nvGrpSpPr>
        <p:grpSpPr bwMode="auto">
          <a:xfrm>
            <a:off x="4572000" y="3802063"/>
            <a:ext cx="109538" cy="381000"/>
            <a:chOff x="4572000" y="3802063"/>
            <a:chExt cx="109538" cy="381000"/>
          </a:xfrm>
        </p:grpSpPr>
        <p:sp>
          <p:nvSpPr>
            <p:cNvPr id="12312" name="Line 51"/>
            <p:cNvSpPr>
              <a:spLocks noChangeShapeType="1"/>
            </p:cNvSpPr>
            <p:nvPr/>
          </p:nvSpPr>
          <p:spPr bwMode="auto">
            <a:xfrm>
              <a:off x="4572000" y="3802063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Line 51"/>
            <p:cNvSpPr>
              <a:spLocks noChangeShapeType="1"/>
            </p:cNvSpPr>
            <p:nvPr/>
          </p:nvSpPr>
          <p:spPr bwMode="auto">
            <a:xfrm flipV="1">
              <a:off x="4681538" y="3813419"/>
              <a:ext cx="0" cy="3696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64"/>
          <p:cNvGrpSpPr>
            <a:grpSpLocks/>
          </p:cNvGrpSpPr>
          <p:nvPr/>
        </p:nvGrpSpPr>
        <p:grpSpPr bwMode="auto">
          <a:xfrm>
            <a:off x="30163" y="258763"/>
            <a:ext cx="11125200" cy="5094287"/>
            <a:chOff x="0" y="-1417638"/>
            <a:chExt cx="11125200" cy="5094288"/>
          </a:xfrm>
        </p:grpSpPr>
        <p:sp>
          <p:nvSpPr>
            <p:cNvPr id="17412" name="Rectangle 2"/>
            <p:cNvSpPr>
              <a:spLocks noChangeArrowheads="1"/>
            </p:cNvSpPr>
            <p:nvPr/>
          </p:nvSpPr>
          <p:spPr bwMode="auto">
            <a:xfrm>
              <a:off x="2514600" y="1295400"/>
              <a:ext cx="1524000" cy="129540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/>
            </a:p>
          </p:txBody>
        </p:sp>
        <p:sp>
          <p:nvSpPr>
            <p:cNvPr id="17413" name="Rectangle 3"/>
            <p:cNvSpPr>
              <a:spLocks noChangeArrowheads="1"/>
            </p:cNvSpPr>
            <p:nvPr/>
          </p:nvSpPr>
          <p:spPr bwMode="auto">
            <a:xfrm>
              <a:off x="7010400" y="1371600"/>
              <a:ext cx="1524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4953000" y="838200"/>
              <a:ext cx="1371600" cy="129540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/>
            </a:p>
          </p:txBody>
        </p:sp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457200" y="457200"/>
              <a:ext cx="1295400" cy="2057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/>
            </a:p>
          </p:txBody>
        </p:sp>
        <p:sp>
          <p:nvSpPr>
            <p:cNvPr id="17416" name="Rectangle 6"/>
            <p:cNvSpPr>
              <a:spLocks noChangeArrowheads="1"/>
            </p:cNvSpPr>
            <p:nvPr/>
          </p:nvSpPr>
          <p:spPr bwMode="auto">
            <a:xfrm>
              <a:off x="2514600" y="457200"/>
              <a:ext cx="1524000" cy="76200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/>
            </a:p>
          </p:txBody>
        </p:sp>
        <p:sp>
          <p:nvSpPr>
            <p:cNvPr id="17417" name="Rectangle 7"/>
            <p:cNvSpPr>
              <a:spLocks noChangeArrowheads="1"/>
            </p:cNvSpPr>
            <p:nvPr/>
          </p:nvSpPr>
          <p:spPr bwMode="auto">
            <a:xfrm>
              <a:off x="7010400" y="533400"/>
              <a:ext cx="1524000" cy="76200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/>
            </a:p>
          </p:txBody>
        </p:sp>
        <p:grpSp>
          <p:nvGrpSpPr>
            <p:cNvPr id="17418" name="Group 8"/>
            <p:cNvGrpSpPr>
              <a:grpSpLocks/>
            </p:cNvGrpSpPr>
            <p:nvPr/>
          </p:nvGrpSpPr>
          <p:grpSpPr bwMode="auto">
            <a:xfrm>
              <a:off x="533400" y="533400"/>
              <a:ext cx="1165225" cy="1752600"/>
              <a:chOff x="2448" y="3060"/>
              <a:chExt cx="734" cy="1104"/>
            </a:xfrm>
          </p:grpSpPr>
          <p:sp>
            <p:nvSpPr>
              <p:cNvPr id="17467" name="Line 9"/>
              <p:cNvSpPr>
                <a:spLocks noChangeShapeType="1"/>
              </p:cNvSpPr>
              <p:nvPr/>
            </p:nvSpPr>
            <p:spPr bwMode="auto">
              <a:xfrm>
                <a:off x="2580" y="38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8" name="Line 10"/>
              <p:cNvSpPr>
                <a:spLocks noChangeShapeType="1"/>
              </p:cNvSpPr>
              <p:nvPr/>
            </p:nvSpPr>
            <p:spPr bwMode="auto">
              <a:xfrm>
                <a:off x="2592" y="33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9" name="Line 11"/>
              <p:cNvSpPr>
                <a:spLocks noChangeShapeType="1"/>
              </p:cNvSpPr>
              <p:nvPr/>
            </p:nvSpPr>
            <p:spPr bwMode="auto">
              <a:xfrm>
                <a:off x="2592" y="35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0" name="Text Box 12"/>
              <p:cNvSpPr txBox="1">
                <a:spLocks noChangeArrowheads="1"/>
              </p:cNvSpPr>
              <p:nvPr/>
            </p:nvSpPr>
            <p:spPr bwMode="auto">
              <a:xfrm>
                <a:off x="2455" y="3588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C-OH</a:t>
                </a:r>
              </a:p>
            </p:txBody>
          </p:sp>
          <p:sp>
            <p:nvSpPr>
              <p:cNvPr id="17471" name="Text Box 13"/>
              <p:cNvSpPr txBox="1">
                <a:spLocks noChangeArrowheads="1"/>
              </p:cNvSpPr>
              <p:nvPr/>
            </p:nvSpPr>
            <p:spPr bwMode="auto">
              <a:xfrm>
                <a:off x="2472" y="3336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C-OH</a:t>
                </a:r>
              </a:p>
            </p:txBody>
          </p:sp>
          <p:sp>
            <p:nvSpPr>
              <p:cNvPr id="17472" name="Text Box 14"/>
              <p:cNvSpPr txBox="1">
                <a:spLocks noChangeArrowheads="1"/>
              </p:cNvSpPr>
              <p:nvPr/>
            </p:nvSpPr>
            <p:spPr bwMode="auto">
              <a:xfrm>
                <a:off x="2448" y="3876"/>
                <a:ext cx="7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CH</a:t>
                </a:r>
                <a:r>
                  <a:rPr lang="en-US" altLang="sr-Latn-RS" sz="24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sr-Latn-RS" sz="2400" b="1">
                    <a:latin typeface="Times New Roman" panose="02020603050405020304" pitchFamily="18" charset="0"/>
                  </a:rPr>
                  <a:t>OP</a:t>
                </a:r>
              </a:p>
            </p:txBody>
          </p:sp>
          <p:sp>
            <p:nvSpPr>
              <p:cNvPr id="17473" name="Text Box 15"/>
              <p:cNvSpPr txBox="1">
                <a:spLocks noChangeArrowheads="1"/>
              </p:cNvSpPr>
              <p:nvPr/>
            </p:nvSpPr>
            <p:spPr bwMode="auto">
              <a:xfrm>
                <a:off x="2484" y="3060"/>
                <a:ext cx="5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CHO</a:t>
                </a:r>
              </a:p>
            </p:txBody>
          </p:sp>
        </p:grpSp>
        <p:grpSp>
          <p:nvGrpSpPr>
            <p:cNvPr id="17419" name="Group 16"/>
            <p:cNvGrpSpPr>
              <a:grpSpLocks/>
            </p:cNvGrpSpPr>
            <p:nvPr/>
          </p:nvGrpSpPr>
          <p:grpSpPr bwMode="auto">
            <a:xfrm>
              <a:off x="2133600" y="381000"/>
              <a:ext cx="1806575" cy="2209800"/>
              <a:chOff x="3060" y="2928"/>
              <a:chExt cx="1138" cy="1392"/>
            </a:xfrm>
          </p:grpSpPr>
          <p:grpSp>
            <p:nvGrpSpPr>
              <p:cNvPr id="17456" name="Group 17"/>
              <p:cNvGrpSpPr>
                <a:grpSpLocks/>
              </p:cNvGrpSpPr>
              <p:nvPr/>
            </p:nvGrpSpPr>
            <p:grpSpPr bwMode="auto">
              <a:xfrm>
                <a:off x="3408" y="2928"/>
                <a:ext cx="790" cy="1392"/>
                <a:chOff x="2484" y="1246"/>
                <a:chExt cx="790" cy="1392"/>
              </a:xfrm>
            </p:grpSpPr>
            <p:sp>
              <p:nvSpPr>
                <p:cNvPr id="1745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08" y="1246"/>
                  <a:ext cx="76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sr-Latn-RS" sz="2400" b="1">
                      <a:latin typeface="Times New Roman" panose="02020603050405020304" pitchFamily="18" charset="0"/>
                    </a:rPr>
                    <a:t>CH</a:t>
                  </a:r>
                  <a:r>
                    <a:rPr lang="en-US" altLang="sr-Latn-RS" sz="2400" b="1" baseline="-25000">
                      <a:latin typeface="Times New Roman" panose="02020603050405020304" pitchFamily="18" charset="0"/>
                    </a:rPr>
                    <a:t>2</a:t>
                  </a:r>
                  <a:r>
                    <a:rPr lang="en-US" altLang="sr-Latn-RS" sz="2400" b="1">
                      <a:latin typeface="Times New Roman" panose="02020603050405020304" pitchFamily="18" charset="0"/>
                    </a:rPr>
                    <a:t>OH</a:t>
                  </a:r>
                </a:p>
              </p:txBody>
            </p:sp>
            <p:sp>
              <p:nvSpPr>
                <p:cNvPr id="17460" name="Line 19"/>
                <p:cNvSpPr>
                  <a:spLocks noChangeShapeType="1"/>
                </p:cNvSpPr>
                <p:nvPr/>
              </p:nvSpPr>
              <p:spPr bwMode="auto">
                <a:xfrm>
                  <a:off x="2652" y="148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1" name="Line 20"/>
                <p:cNvSpPr>
                  <a:spLocks noChangeShapeType="1"/>
                </p:cNvSpPr>
                <p:nvPr/>
              </p:nvSpPr>
              <p:spPr bwMode="auto">
                <a:xfrm>
                  <a:off x="2616" y="231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2" name="Line 21"/>
                <p:cNvSpPr>
                  <a:spLocks noChangeShapeType="1"/>
                </p:cNvSpPr>
                <p:nvPr/>
              </p:nvSpPr>
              <p:spPr bwMode="auto">
                <a:xfrm>
                  <a:off x="2628" y="177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3" name="Line 22"/>
                <p:cNvSpPr>
                  <a:spLocks noChangeShapeType="1"/>
                </p:cNvSpPr>
                <p:nvPr/>
              </p:nvSpPr>
              <p:spPr bwMode="auto">
                <a:xfrm>
                  <a:off x="2628" y="203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491" y="2062"/>
                  <a:ext cx="61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sr-Latn-RS" sz="2400" b="1">
                      <a:latin typeface="Times New Roman" panose="02020603050405020304" pitchFamily="18" charset="0"/>
                    </a:rPr>
                    <a:t>C-OH</a:t>
                  </a:r>
                </a:p>
              </p:txBody>
            </p:sp>
            <p:sp>
              <p:nvSpPr>
                <p:cNvPr id="1746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508" y="1810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sr-Latn-RS" sz="2400" b="1"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746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484" y="2350"/>
                  <a:ext cx="73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sr-Latn-RS" sz="2400" b="1">
                      <a:latin typeface="Times New Roman" panose="02020603050405020304" pitchFamily="18" charset="0"/>
                    </a:rPr>
                    <a:t>CH</a:t>
                  </a:r>
                  <a:r>
                    <a:rPr lang="en-US" altLang="sr-Latn-RS" sz="2400" b="1" baseline="-25000">
                      <a:latin typeface="Times New Roman" panose="02020603050405020304" pitchFamily="18" charset="0"/>
                    </a:rPr>
                    <a:t>2</a:t>
                  </a:r>
                  <a:r>
                    <a:rPr lang="en-US" altLang="sr-Latn-RS" sz="2400" b="1">
                      <a:latin typeface="Times New Roman" panose="02020603050405020304" pitchFamily="18" charset="0"/>
                    </a:rPr>
                    <a:t>OP</a:t>
                  </a:r>
                </a:p>
              </p:txBody>
            </p:sp>
          </p:grpSp>
          <p:sp>
            <p:nvSpPr>
              <p:cNvPr id="17457" name="Text Box 26"/>
              <p:cNvSpPr txBox="1">
                <a:spLocks noChangeArrowheads="1"/>
              </p:cNvSpPr>
              <p:nvPr/>
            </p:nvSpPr>
            <p:spPr bwMode="auto">
              <a:xfrm>
                <a:off x="3432" y="3204"/>
                <a:ext cx="5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C=O</a:t>
                </a:r>
              </a:p>
            </p:txBody>
          </p:sp>
          <p:sp>
            <p:nvSpPr>
              <p:cNvPr id="17458" name="Text Box 27"/>
              <p:cNvSpPr txBox="1">
                <a:spLocks noChangeArrowheads="1"/>
              </p:cNvSpPr>
              <p:nvPr/>
            </p:nvSpPr>
            <p:spPr bwMode="auto">
              <a:xfrm>
                <a:off x="3060" y="3492"/>
                <a:ext cx="47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HO-</a:t>
                </a:r>
              </a:p>
            </p:txBody>
          </p:sp>
        </p:grpSp>
        <p:sp>
          <p:nvSpPr>
            <p:cNvPr id="17420" name="Text Box 28"/>
            <p:cNvSpPr txBox="1">
              <a:spLocks noChangeArrowheads="1"/>
            </p:cNvSpPr>
            <p:nvPr/>
          </p:nvSpPr>
          <p:spPr bwMode="auto">
            <a:xfrm>
              <a:off x="1752600" y="1371600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r-Latn-RS" sz="2400" b="1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7421" name="Line 29"/>
            <p:cNvSpPr>
              <a:spLocks noChangeShapeType="1"/>
            </p:cNvSpPr>
            <p:nvPr/>
          </p:nvSpPr>
          <p:spPr bwMode="auto">
            <a:xfrm>
              <a:off x="4113213" y="160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22" name="Group 30"/>
            <p:cNvGrpSpPr>
              <a:grpSpLocks/>
            </p:cNvGrpSpPr>
            <p:nvPr/>
          </p:nvGrpSpPr>
          <p:grpSpPr bwMode="auto">
            <a:xfrm>
              <a:off x="5029200" y="838200"/>
              <a:ext cx="1165225" cy="1333500"/>
              <a:chOff x="2412" y="3096"/>
              <a:chExt cx="734" cy="840"/>
            </a:xfrm>
          </p:grpSpPr>
          <p:sp>
            <p:nvSpPr>
              <p:cNvPr id="17451" name="Line 31"/>
              <p:cNvSpPr>
                <a:spLocks noChangeShapeType="1"/>
              </p:cNvSpPr>
              <p:nvPr/>
            </p:nvSpPr>
            <p:spPr bwMode="auto">
              <a:xfrm>
                <a:off x="2544" y="36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2" name="Line 32"/>
              <p:cNvSpPr>
                <a:spLocks noChangeShapeType="1"/>
              </p:cNvSpPr>
              <p:nvPr/>
            </p:nvSpPr>
            <p:spPr bwMode="auto">
              <a:xfrm>
                <a:off x="2556" y="33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3" name="Text Box 33"/>
              <p:cNvSpPr txBox="1">
                <a:spLocks noChangeArrowheads="1"/>
              </p:cNvSpPr>
              <p:nvPr/>
            </p:nvSpPr>
            <p:spPr bwMode="auto">
              <a:xfrm>
                <a:off x="2419" y="3360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C-OH</a:t>
                </a:r>
              </a:p>
            </p:txBody>
          </p:sp>
          <p:sp>
            <p:nvSpPr>
              <p:cNvPr id="17454" name="Text Box 34"/>
              <p:cNvSpPr txBox="1">
                <a:spLocks noChangeArrowheads="1"/>
              </p:cNvSpPr>
              <p:nvPr/>
            </p:nvSpPr>
            <p:spPr bwMode="auto">
              <a:xfrm>
                <a:off x="2412" y="3648"/>
                <a:ext cx="7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CH</a:t>
                </a:r>
                <a:r>
                  <a:rPr lang="en-US" altLang="sr-Latn-RS" sz="24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sr-Latn-RS" sz="2400" b="1">
                    <a:latin typeface="Times New Roman" panose="02020603050405020304" pitchFamily="18" charset="0"/>
                  </a:rPr>
                  <a:t>OP</a:t>
                </a:r>
              </a:p>
            </p:txBody>
          </p:sp>
          <p:sp>
            <p:nvSpPr>
              <p:cNvPr id="17455" name="Text Box 35"/>
              <p:cNvSpPr txBox="1">
                <a:spLocks noChangeArrowheads="1"/>
              </p:cNvSpPr>
              <p:nvPr/>
            </p:nvSpPr>
            <p:spPr bwMode="auto">
              <a:xfrm>
                <a:off x="2436" y="3096"/>
                <a:ext cx="5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CHO</a:t>
                </a:r>
              </a:p>
            </p:txBody>
          </p:sp>
        </p:grpSp>
        <p:grpSp>
          <p:nvGrpSpPr>
            <p:cNvPr id="17423" name="Group 36"/>
            <p:cNvGrpSpPr>
              <a:grpSpLocks/>
            </p:cNvGrpSpPr>
            <p:nvPr/>
          </p:nvGrpSpPr>
          <p:grpSpPr bwMode="auto">
            <a:xfrm>
              <a:off x="6705600" y="457200"/>
              <a:ext cx="1844675" cy="2647950"/>
              <a:chOff x="3876" y="480"/>
              <a:chExt cx="1162" cy="1668"/>
            </a:xfrm>
          </p:grpSpPr>
          <p:sp>
            <p:nvSpPr>
              <p:cNvPr id="17440" name="Line 37"/>
              <p:cNvSpPr>
                <a:spLocks noChangeShapeType="1"/>
              </p:cNvSpPr>
              <p:nvPr/>
            </p:nvSpPr>
            <p:spPr bwMode="auto">
              <a:xfrm>
                <a:off x="4392" y="99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Line 38"/>
              <p:cNvSpPr>
                <a:spLocks noChangeShapeType="1"/>
              </p:cNvSpPr>
              <p:nvPr/>
            </p:nvSpPr>
            <p:spPr bwMode="auto">
              <a:xfrm>
                <a:off x="4356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Line 39"/>
              <p:cNvSpPr>
                <a:spLocks noChangeShapeType="1"/>
              </p:cNvSpPr>
              <p:nvPr/>
            </p:nvSpPr>
            <p:spPr bwMode="auto">
              <a:xfrm>
                <a:off x="4368" y="128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3" name="Line 40"/>
              <p:cNvSpPr>
                <a:spLocks noChangeShapeType="1"/>
              </p:cNvSpPr>
              <p:nvPr/>
            </p:nvSpPr>
            <p:spPr bwMode="auto">
              <a:xfrm>
                <a:off x="4368" y="154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4" name="Text Box 41"/>
              <p:cNvSpPr txBox="1">
                <a:spLocks noChangeArrowheads="1"/>
              </p:cNvSpPr>
              <p:nvPr/>
            </p:nvSpPr>
            <p:spPr bwMode="auto">
              <a:xfrm>
                <a:off x="4231" y="1572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C-OH</a:t>
                </a:r>
              </a:p>
            </p:txBody>
          </p:sp>
          <p:sp>
            <p:nvSpPr>
              <p:cNvPr id="17445" name="Text Box 42"/>
              <p:cNvSpPr txBox="1">
                <a:spLocks noChangeArrowheads="1"/>
              </p:cNvSpPr>
              <p:nvPr/>
            </p:nvSpPr>
            <p:spPr bwMode="auto">
              <a:xfrm>
                <a:off x="4248" y="1320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C-OH</a:t>
                </a:r>
              </a:p>
            </p:txBody>
          </p:sp>
          <p:sp>
            <p:nvSpPr>
              <p:cNvPr id="17446" name="Text Box 43"/>
              <p:cNvSpPr txBox="1">
                <a:spLocks noChangeArrowheads="1"/>
              </p:cNvSpPr>
              <p:nvPr/>
            </p:nvSpPr>
            <p:spPr bwMode="auto">
              <a:xfrm>
                <a:off x="4224" y="1860"/>
                <a:ext cx="7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CH</a:t>
                </a:r>
                <a:r>
                  <a:rPr lang="en-US" altLang="sr-Latn-RS" sz="24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sr-Latn-RS" sz="2400" b="1">
                    <a:latin typeface="Times New Roman" panose="02020603050405020304" pitchFamily="18" charset="0"/>
                  </a:rPr>
                  <a:t>OP</a:t>
                </a:r>
              </a:p>
            </p:txBody>
          </p:sp>
          <p:sp>
            <p:nvSpPr>
              <p:cNvPr id="17447" name="Text Box 44"/>
              <p:cNvSpPr txBox="1">
                <a:spLocks noChangeArrowheads="1"/>
              </p:cNvSpPr>
              <p:nvPr/>
            </p:nvSpPr>
            <p:spPr bwMode="auto">
              <a:xfrm>
                <a:off x="3876" y="1032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HO-C</a:t>
                </a:r>
              </a:p>
            </p:txBody>
          </p:sp>
          <p:sp>
            <p:nvSpPr>
              <p:cNvPr id="17448" name="Text Box 45"/>
              <p:cNvSpPr txBox="1">
                <a:spLocks noChangeArrowheads="1"/>
              </p:cNvSpPr>
              <p:nvPr/>
            </p:nvSpPr>
            <p:spPr bwMode="auto">
              <a:xfrm>
                <a:off x="4272" y="768"/>
                <a:ext cx="5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C=O</a:t>
                </a:r>
              </a:p>
            </p:txBody>
          </p:sp>
          <p:sp>
            <p:nvSpPr>
              <p:cNvPr id="17449" name="Line 46"/>
              <p:cNvSpPr>
                <a:spLocks noChangeShapeType="1"/>
              </p:cNvSpPr>
              <p:nvPr/>
            </p:nvSpPr>
            <p:spPr bwMode="auto">
              <a:xfrm>
                <a:off x="4392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Text Box 47"/>
              <p:cNvSpPr txBox="1">
                <a:spLocks noChangeArrowheads="1"/>
              </p:cNvSpPr>
              <p:nvPr/>
            </p:nvSpPr>
            <p:spPr bwMode="auto">
              <a:xfrm>
                <a:off x="4272" y="480"/>
                <a:ext cx="76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CH</a:t>
                </a:r>
                <a:r>
                  <a:rPr lang="en-US" altLang="sr-Latn-RS" sz="24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sr-Latn-RS" sz="2400" b="1">
                    <a:latin typeface="Times New Roman" panose="02020603050405020304" pitchFamily="18" charset="0"/>
                  </a:rPr>
                  <a:t>OH</a:t>
                </a:r>
              </a:p>
            </p:txBody>
          </p:sp>
        </p:grpSp>
        <p:sp>
          <p:nvSpPr>
            <p:cNvPr id="17424" name="Text Box 48"/>
            <p:cNvSpPr txBox="1">
              <a:spLocks noChangeArrowheads="1"/>
            </p:cNvSpPr>
            <p:nvPr/>
          </p:nvSpPr>
          <p:spPr bwMode="auto">
            <a:xfrm>
              <a:off x="6248400" y="1371600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r-Latn-RS" sz="2400" b="1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7425" name="Text Box 49"/>
            <p:cNvSpPr txBox="1">
              <a:spLocks noChangeArrowheads="1"/>
            </p:cNvSpPr>
            <p:nvPr/>
          </p:nvSpPr>
          <p:spPr bwMode="auto">
            <a:xfrm>
              <a:off x="3671649" y="1694476"/>
              <a:ext cx="13575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r-Latn-RS" sz="1600" b="1" i="1">
                  <a:solidFill>
                    <a:srgbClr val="FF0000"/>
                  </a:solidFill>
                </a:rPr>
                <a:t>Transketola</a:t>
              </a:r>
              <a:r>
                <a:rPr lang="hr-HR" altLang="sr-Latn-RS" sz="1600" b="1" i="1">
                  <a:solidFill>
                    <a:srgbClr val="FF0000"/>
                  </a:solidFill>
                </a:rPr>
                <a:t>se</a:t>
              </a:r>
              <a:endParaRPr lang="en-US" altLang="sr-Latn-RS" sz="1600" b="1" i="1">
                <a:solidFill>
                  <a:srgbClr val="FF0000"/>
                </a:solidFill>
              </a:endParaRPr>
            </a:p>
          </p:txBody>
        </p:sp>
        <p:sp>
          <p:nvSpPr>
            <p:cNvPr id="17426" name="Text Box 50"/>
            <p:cNvSpPr txBox="1">
              <a:spLocks noChangeArrowheads="1"/>
            </p:cNvSpPr>
            <p:nvPr/>
          </p:nvSpPr>
          <p:spPr bwMode="auto">
            <a:xfrm>
              <a:off x="0" y="2895600"/>
              <a:ext cx="26209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r-HR" altLang="sr-Latn-RS" sz="2000" b="1">
                  <a:latin typeface="Times New Roman" panose="02020603050405020304" pitchFamily="18" charset="0"/>
                </a:rPr>
                <a:t>erythrose </a:t>
              </a:r>
              <a:r>
                <a:rPr lang="en-US" altLang="sr-Latn-RS" sz="2000" b="1">
                  <a:latin typeface="Times New Roman" panose="02020603050405020304" pitchFamily="18" charset="0"/>
                </a:rPr>
                <a:t>4-</a:t>
              </a:r>
              <a:r>
                <a:rPr lang="hr-HR" altLang="sr-Latn-RS" sz="2000" b="1">
                  <a:latin typeface="Times New Roman" panose="02020603050405020304" pitchFamily="18" charset="0"/>
                </a:rPr>
                <a:t>phosphate</a:t>
              </a:r>
              <a:endParaRPr lang="en-US" altLang="sr-Latn-R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17427" name="Text Box 51"/>
            <p:cNvSpPr txBox="1">
              <a:spLocks noChangeArrowheads="1"/>
            </p:cNvSpPr>
            <p:nvPr/>
          </p:nvSpPr>
          <p:spPr bwMode="auto">
            <a:xfrm>
              <a:off x="2195513" y="2565400"/>
              <a:ext cx="25273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r-HR" altLang="sr-Latn-RS" sz="2000" b="1">
                  <a:latin typeface="Times New Roman" panose="02020603050405020304" pitchFamily="18" charset="0"/>
                </a:rPr>
                <a:t>xylulose </a:t>
              </a:r>
              <a:r>
                <a:rPr lang="en-US" altLang="sr-Latn-RS" sz="2000" b="1">
                  <a:latin typeface="Times New Roman" panose="02020603050405020304" pitchFamily="18" charset="0"/>
                </a:rPr>
                <a:t>5-</a:t>
              </a:r>
              <a:r>
                <a:rPr lang="hr-HR" altLang="sr-Latn-RS" sz="2000" b="1">
                  <a:latin typeface="Times New Roman" panose="02020603050405020304" pitchFamily="18" charset="0"/>
                </a:rPr>
                <a:t>phosphate</a:t>
              </a:r>
              <a:endParaRPr lang="en-US" altLang="sr-Latn-R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17428" name="Text Box 52"/>
            <p:cNvSpPr txBox="1">
              <a:spLocks noChangeArrowheads="1"/>
            </p:cNvSpPr>
            <p:nvPr/>
          </p:nvSpPr>
          <p:spPr bwMode="auto">
            <a:xfrm>
              <a:off x="4495800" y="2082800"/>
              <a:ext cx="6629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r-HR" altLang="sr-Latn-RS" sz="2000" b="1">
                  <a:latin typeface="Times New Roman" panose="02020603050405020304" pitchFamily="18" charset="0"/>
                </a:rPr>
                <a:t>glyceraldehyde</a:t>
              </a:r>
              <a:endParaRPr lang="en-US" altLang="sr-Latn-RS" sz="2000" b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r-Latn-RS" sz="2000" b="1">
                  <a:latin typeface="Times New Roman" panose="02020603050405020304" pitchFamily="18" charset="0"/>
                </a:rPr>
                <a:t>	3-</a:t>
              </a:r>
              <a:r>
                <a:rPr lang="hr-HR" altLang="sr-Latn-RS" sz="2000" b="1">
                  <a:latin typeface="Times New Roman" panose="02020603050405020304" pitchFamily="18" charset="0"/>
                </a:rPr>
                <a:t>phosphate</a:t>
              </a:r>
              <a:endParaRPr lang="en-US" altLang="sr-Latn-R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17429" name="Text Box 53"/>
            <p:cNvSpPr txBox="1">
              <a:spLocks noChangeArrowheads="1"/>
            </p:cNvSpPr>
            <p:nvPr/>
          </p:nvSpPr>
          <p:spPr bwMode="auto">
            <a:xfrm>
              <a:off x="6629400" y="3276600"/>
              <a:ext cx="24685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r-HR" altLang="sr-Latn-RS" sz="2000" b="1">
                  <a:latin typeface="Times New Roman" panose="02020603050405020304" pitchFamily="18" charset="0"/>
                </a:rPr>
                <a:t>fructose </a:t>
              </a:r>
              <a:r>
                <a:rPr lang="en-US" altLang="sr-Latn-RS" sz="2000" b="1">
                  <a:latin typeface="Times New Roman" panose="02020603050405020304" pitchFamily="18" charset="0"/>
                </a:rPr>
                <a:t>6-</a:t>
              </a:r>
              <a:r>
                <a:rPr lang="hr-HR" altLang="sr-Latn-RS" sz="2000" b="1">
                  <a:latin typeface="Times New Roman" panose="02020603050405020304" pitchFamily="18" charset="0"/>
                </a:rPr>
                <a:t>phosphate</a:t>
              </a:r>
              <a:endParaRPr lang="en-US" altLang="sr-Latn-R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17430" name="Freeform 54"/>
            <p:cNvSpPr>
              <a:spLocks/>
            </p:cNvSpPr>
            <p:nvPr/>
          </p:nvSpPr>
          <p:spPr bwMode="auto">
            <a:xfrm>
              <a:off x="1752600" y="50800"/>
              <a:ext cx="1295400" cy="406400"/>
            </a:xfrm>
            <a:custGeom>
              <a:avLst/>
              <a:gdLst>
                <a:gd name="T0" fmla="*/ 2147483646 w 816"/>
                <a:gd name="T1" fmla="*/ 2147483646 h 256"/>
                <a:gd name="T2" fmla="*/ 2147483646 w 816"/>
                <a:gd name="T3" fmla="*/ 2147483646 h 256"/>
                <a:gd name="T4" fmla="*/ 0 w 816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816"/>
                <a:gd name="T10" fmla="*/ 0 h 256"/>
                <a:gd name="T11" fmla="*/ 816 w 816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256">
                  <a:moveTo>
                    <a:pt x="816" y="160"/>
                  </a:moveTo>
                  <a:cubicBezTo>
                    <a:pt x="788" y="80"/>
                    <a:pt x="760" y="0"/>
                    <a:pt x="624" y="16"/>
                  </a:cubicBezTo>
                  <a:cubicBezTo>
                    <a:pt x="488" y="32"/>
                    <a:pt x="104" y="216"/>
                    <a:pt x="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Text Box 64"/>
            <p:cNvSpPr txBox="1">
              <a:spLocks noChangeArrowheads="1"/>
            </p:cNvSpPr>
            <p:nvPr/>
          </p:nvSpPr>
          <p:spPr bwMode="auto">
            <a:xfrm>
              <a:off x="1071563" y="-1417638"/>
              <a:ext cx="7177088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r-HR" altLang="sr-Latn-RS" sz="2000" b="1" u="sng">
                  <a:solidFill>
                    <a:srgbClr val="FF0000"/>
                  </a:solidFill>
                </a:rPr>
                <a:t>II. Nonoxidative phase of pentose phosphate pathway– 3. reaction</a:t>
              </a:r>
              <a:endParaRPr lang="en-US" altLang="sr-Latn-RS" sz="2000" b="1" u="sng">
                <a:solidFill>
                  <a:srgbClr val="FF0000"/>
                </a:solidFill>
              </a:endParaRPr>
            </a:p>
          </p:txBody>
        </p:sp>
        <p:sp>
          <p:nvSpPr>
            <p:cNvPr id="17432" name="TextBox 56"/>
            <p:cNvSpPr txBox="1">
              <a:spLocks noChangeArrowheads="1"/>
            </p:cNvSpPr>
            <p:nvPr/>
          </p:nvSpPr>
          <p:spPr bwMode="auto">
            <a:xfrm>
              <a:off x="2940199" y="1264568"/>
              <a:ext cx="5760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-H</a:t>
              </a:r>
            </a:p>
          </p:txBody>
        </p:sp>
        <p:sp>
          <p:nvSpPr>
            <p:cNvPr id="17433" name="TextBox 57"/>
            <p:cNvSpPr txBox="1">
              <a:spLocks noChangeArrowheads="1"/>
            </p:cNvSpPr>
            <p:nvPr/>
          </p:nvSpPr>
          <p:spPr bwMode="auto">
            <a:xfrm>
              <a:off x="7525469" y="1312193"/>
              <a:ext cx="5760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-H</a:t>
              </a:r>
            </a:p>
          </p:txBody>
        </p:sp>
        <p:sp>
          <p:nvSpPr>
            <p:cNvPr id="17434" name="TextBox 58"/>
            <p:cNvSpPr txBox="1">
              <a:spLocks noChangeArrowheads="1"/>
            </p:cNvSpPr>
            <p:nvPr/>
          </p:nvSpPr>
          <p:spPr bwMode="auto">
            <a:xfrm>
              <a:off x="213420" y="995586"/>
              <a:ext cx="5760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H-</a:t>
              </a:r>
            </a:p>
          </p:txBody>
        </p:sp>
        <p:sp>
          <p:nvSpPr>
            <p:cNvPr id="17435" name="TextBox 59"/>
            <p:cNvSpPr txBox="1">
              <a:spLocks noChangeArrowheads="1"/>
            </p:cNvSpPr>
            <p:nvPr/>
          </p:nvSpPr>
          <p:spPr bwMode="auto">
            <a:xfrm>
              <a:off x="199703" y="1354485"/>
              <a:ext cx="5760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H-</a:t>
              </a:r>
            </a:p>
          </p:txBody>
        </p:sp>
        <p:sp>
          <p:nvSpPr>
            <p:cNvPr id="17436" name="TextBox 60"/>
            <p:cNvSpPr txBox="1">
              <a:spLocks noChangeArrowheads="1"/>
            </p:cNvSpPr>
            <p:nvPr/>
          </p:nvSpPr>
          <p:spPr bwMode="auto">
            <a:xfrm>
              <a:off x="2343944" y="1691283"/>
              <a:ext cx="5760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H-</a:t>
              </a:r>
            </a:p>
          </p:txBody>
        </p:sp>
        <p:sp>
          <p:nvSpPr>
            <p:cNvPr id="17437" name="TextBox 61"/>
            <p:cNvSpPr txBox="1">
              <a:spLocks noChangeArrowheads="1"/>
            </p:cNvSpPr>
            <p:nvPr/>
          </p:nvSpPr>
          <p:spPr bwMode="auto">
            <a:xfrm>
              <a:off x="4682108" y="1249710"/>
              <a:ext cx="5760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H-</a:t>
              </a:r>
            </a:p>
          </p:txBody>
        </p:sp>
        <p:sp>
          <p:nvSpPr>
            <p:cNvPr id="17438" name="TextBox 62"/>
            <p:cNvSpPr txBox="1">
              <a:spLocks noChangeArrowheads="1"/>
            </p:cNvSpPr>
            <p:nvPr/>
          </p:nvSpPr>
          <p:spPr bwMode="auto">
            <a:xfrm>
              <a:off x="6948264" y="1783482"/>
              <a:ext cx="5760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H-</a:t>
              </a:r>
            </a:p>
          </p:txBody>
        </p:sp>
        <p:sp>
          <p:nvSpPr>
            <p:cNvPr id="17439" name="TextBox 63"/>
            <p:cNvSpPr txBox="1">
              <a:spLocks noChangeArrowheads="1"/>
            </p:cNvSpPr>
            <p:nvPr/>
          </p:nvSpPr>
          <p:spPr bwMode="auto">
            <a:xfrm>
              <a:off x="6937598" y="2195339"/>
              <a:ext cx="5760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H-</a:t>
              </a:r>
            </a:p>
          </p:txBody>
        </p:sp>
      </p:grpSp>
      <p:sp>
        <p:nvSpPr>
          <p:cNvPr id="17411" name="Line 29"/>
          <p:cNvSpPr>
            <a:spLocks noChangeShapeType="1"/>
          </p:cNvSpPr>
          <p:nvPr/>
        </p:nvSpPr>
        <p:spPr bwMode="auto">
          <a:xfrm flipH="1">
            <a:off x="4186238" y="3181350"/>
            <a:ext cx="576262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4292600"/>
            <a:ext cx="5400675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Non-oxidative reactions of pentose phosphate pathway - Summary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5888"/>
            <a:ext cx="5648325" cy="370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404813"/>
            <a:ext cx="3238500" cy="3160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73688"/>
            <a:ext cx="8569325" cy="93503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5789613" y="1544638"/>
            <a:ext cx="30956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1800" b="1" i="1" dirty="0" err="1">
                <a:solidFill>
                  <a:srgbClr val="FF0000"/>
                </a:solidFill>
              </a:rPr>
              <a:t>Transketolase</a:t>
            </a:r>
            <a:r>
              <a:rPr lang="hr-HR" altLang="sr-Latn-RS" sz="1800" dirty="0">
                <a:solidFill>
                  <a:srgbClr val="FF0000"/>
                </a:solidFill>
              </a:rPr>
              <a:t> </a:t>
            </a:r>
            <a:r>
              <a:rPr lang="hr-HR" altLang="sr-Latn-RS" sz="1800" dirty="0" err="1">
                <a:solidFill>
                  <a:srgbClr val="FF0000"/>
                </a:solidFill>
              </a:rPr>
              <a:t>needs</a:t>
            </a:r>
            <a:r>
              <a:rPr lang="hr-HR" altLang="sr-Latn-RS" sz="1800" dirty="0">
                <a:solidFill>
                  <a:srgbClr val="FF0000"/>
                </a:solidFill>
              </a:rPr>
              <a:t> </a:t>
            </a:r>
            <a:r>
              <a:rPr lang="hr-HR" altLang="sr-Latn-RS" sz="1800" dirty="0" err="1">
                <a:solidFill>
                  <a:srgbClr val="FF0000"/>
                </a:solidFill>
              </a:rPr>
              <a:t>cofactor</a:t>
            </a:r>
            <a:r>
              <a:rPr lang="hr-HR" altLang="sr-Latn-RS" sz="1800" dirty="0">
                <a:solidFill>
                  <a:srgbClr val="FF0000"/>
                </a:solidFill>
              </a:rPr>
              <a:t> </a:t>
            </a:r>
            <a:r>
              <a:rPr lang="hr-HR" altLang="sr-Latn-RS" sz="1800" dirty="0" err="1">
                <a:solidFill>
                  <a:srgbClr val="FF0000"/>
                </a:solidFill>
              </a:rPr>
              <a:t>thiamine</a:t>
            </a:r>
            <a:r>
              <a:rPr lang="hr-HR" altLang="sr-Latn-RS" sz="1800" dirty="0">
                <a:solidFill>
                  <a:srgbClr val="FF0000"/>
                </a:solidFill>
              </a:rPr>
              <a:t> </a:t>
            </a:r>
            <a:r>
              <a:rPr lang="hr-HR" altLang="sr-Latn-RS" sz="1800" dirty="0" err="1">
                <a:solidFill>
                  <a:srgbClr val="FF0000"/>
                </a:solidFill>
              </a:rPr>
              <a:t>pyrophosphate</a:t>
            </a:r>
            <a:r>
              <a:rPr lang="hr-HR" altLang="sr-Latn-RS" sz="1800" dirty="0">
                <a:solidFill>
                  <a:srgbClr val="FF0000"/>
                </a:solidFill>
              </a:rPr>
              <a:t> (TPP, </a:t>
            </a:r>
            <a:r>
              <a:rPr lang="hr-HR" altLang="sr-Latn-RS" sz="1800" dirty="0" err="1">
                <a:solidFill>
                  <a:srgbClr val="FF0000"/>
                </a:solidFill>
              </a:rPr>
              <a:t>active</a:t>
            </a:r>
            <a:r>
              <a:rPr lang="hr-HR" altLang="sr-Latn-RS" sz="1800" dirty="0">
                <a:solidFill>
                  <a:srgbClr val="FF0000"/>
                </a:solidFill>
              </a:rPr>
              <a:t> </a:t>
            </a:r>
            <a:r>
              <a:rPr lang="hr-HR" altLang="sr-Latn-RS" sz="1800" dirty="0" err="1">
                <a:solidFill>
                  <a:srgbClr val="FF0000"/>
                </a:solidFill>
              </a:rPr>
              <a:t>form</a:t>
            </a:r>
            <a:r>
              <a:rPr lang="hr-HR" altLang="sr-Latn-RS" sz="1800" dirty="0">
                <a:solidFill>
                  <a:srgbClr val="FF0000"/>
                </a:solidFill>
              </a:rPr>
              <a:t> </a:t>
            </a:r>
            <a:r>
              <a:rPr lang="hr-HR" altLang="sr-Latn-RS" sz="1800" dirty="0" err="1">
                <a:solidFill>
                  <a:srgbClr val="FF0000"/>
                </a:solidFill>
              </a:rPr>
              <a:t>of</a:t>
            </a:r>
            <a:r>
              <a:rPr lang="hr-HR" altLang="sr-Latn-RS" sz="1800" dirty="0">
                <a:solidFill>
                  <a:srgbClr val="FF0000"/>
                </a:solidFill>
              </a:rPr>
              <a:t> vitamin B</a:t>
            </a:r>
            <a:r>
              <a:rPr lang="hr-HR" altLang="sr-Latn-RS" sz="1800" baseline="-25000" dirty="0">
                <a:solidFill>
                  <a:srgbClr val="FF0000"/>
                </a:solidFill>
              </a:rPr>
              <a:t>1</a:t>
            </a:r>
            <a:r>
              <a:rPr lang="hr-HR" altLang="sr-Latn-RS" sz="1800" dirty="0">
                <a:solidFill>
                  <a:srgbClr val="FF0000"/>
                </a:solidFill>
              </a:rPr>
              <a:t>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r-HR" altLang="sr-Latn-RS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r-HR" altLang="sr-Latn-RS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r-HR" altLang="sr-Latn-RS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r-HR" altLang="sr-Latn-RS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r-HR" altLang="sr-Latn-RS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1800" b="1" i="1" dirty="0" err="1">
                <a:solidFill>
                  <a:srgbClr val="FF0000"/>
                </a:solidFill>
              </a:rPr>
              <a:t>Transaldolase</a:t>
            </a:r>
            <a:r>
              <a:rPr lang="hr-HR" altLang="sr-Latn-RS" sz="1800" dirty="0"/>
              <a:t>  </a:t>
            </a:r>
            <a:r>
              <a:rPr lang="hr-HR" altLang="sr-Latn-RS" sz="1800" dirty="0" err="1"/>
              <a:t>transfers</a:t>
            </a:r>
            <a:r>
              <a:rPr lang="hr-HR" altLang="sr-Latn-RS" sz="1800" dirty="0"/>
              <a:t>  C3-units, no </a:t>
            </a:r>
            <a:r>
              <a:rPr lang="hr-HR" altLang="sr-Latn-RS" sz="1800" dirty="0" err="1"/>
              <a:t>cofactor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is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needed</a:t>
            </a:r>
            <a:r>
              <a:rPr lang="hr-HR" altLang="sr-Latn-RS" sz="1800" dirty="0"/>
              <a:t> for </a:t>
            </a:r>
            <a:r>
              <a:rPr lang="hr-HR" altLang="sr-Latn-RS" sz="1800" dirty="0" err="1"/>
              <a:t>enzyme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activity</a:t>
            </a:r>
            <a:r>
              <a:rPr lang="hr-HR" altLang="sr-Latn-RS" sz="1800" dirty="0"/>
              <a:t>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92375"/>
            <a:ext cx="29051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55181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005263"/>
            <a:ext cx="522605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475656" y="446087"/>
            <a:ext cx="6482234" cy="461963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2400" b="1" u="sng" dirty="0" err="1"/>
              <a:t>Pentose</a:t>
            </a:r>
            <a:r>
              <a:rPr lang="hr-HR" altLang="sr-Latn-RS" sz="2400" b="1" u="sng" dirty="0"/>
              <a:t> </a:t>
            </a:r>
            <a:r>
              <a:rPr lang="hr-HR" altLang="sr-Latn-RS" sz="2400" b="1" u="sng" dirty="0" err="1"/>
              <a:t>phosphate</a:t>
            </a:r>
            <a:r>
              <a:rPr lang="hr-HR" altLang="sr-Latn-RS" sz="2400" b="1" u="sng" dirty="0"/>
              <a:t> </a:t>
            </a:r>
            <a:r>
              <a:rPr lang="hr-HR" altLang="sr-Latn-RS" sz="2400" b="1" u="sng" dirty="0" err="1"/>
              <a:t>pathway</a:t>
            </a:r>
            <a:r>
              <a:rPr lang="hr-HR" altLang="sr-Latn-RS" sz="2400" b="1" u="sng" dirty="0"/>
              <a:t> </a:t>
            </a:r>
            <a:r>
              <a:rPr lang="hr-HR" altLang="sr-Latn-RS" sz="2400" b="1" u="sng" dirty="0" err="1"/>
              <a:t>regulation</a:t>
            </a:r>
            <a:r>
              <a:rPr lang="hr-HR" altLang="sr-Latn-RS" sz="2400" b="1" u="sng" dirty="0"/>
              <a:t>: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11188" y="1916113"/>
            <a:ext cx="280828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sr-Latn-RS" sz="1600" b="1" i="1" dirty="0" smtClean="0">
                <a:solidFill>
                  <a:srgbClr val="FF0000"/>
                </a:solidFill>
              </a:rPr>
              <a:t>Reaction catalyzed </a:t>
            </a:r>
            <a:r>
              <a:rPr lang="hr-HR" altLang="sr-Latn-RS" sz="1600" b="1" i="1" dirty="0" err="1" smtClean="0">
                <a:solidFill>
                  <a:srgbClr val="FF0000"/>
                </a:solidFill>
              </a:rPr>
              <a:t>by</a:t>
            </a:r>
            <a:r>
              <a:rPr lang="hr-HR" altLang="sr-Latn-RS" sz="1600" b="1" i="1" dirty="0" smtClean="0">
                <a:solidFill>
                  <a:srgbClr val="FF0000"/>
                </a:solidFill>
              </a:rPr>
              <a:t> </a:t>
            </a:r>
            <a:r>
              <a:rPr lang="en-US" altLang="sr-Latn-RS" sz="1600" b="1" i="1" dirty="0" smtClean="0">
                <a:solidFill>
                  <a:srgbClr val="FF0000"/>
                </a:solidFill>
              </a:rPr>
              <a:t>glucose 6-phosphate dehydrogenase (G6PD)</a:t>
            </a:r>
            <a:r>
              <a:rPr lang="hr-HR" altLang="sr-Latn-RS" sz="1600" b="1" i="1" dirty="0" smtClean="0">
                <a:solidFill>
                  <a:srgbClr val="FF0000"/>
                </a:solidFill>
              </a:rPr>
              <a:t> is irreversible and is the regulatory site of pentose phosphate pathway.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1331913" y="5681663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1800" b="1"/>
              <a:t>Tissue differences: </a:t>
            </a:r>
            <a:r>
              <a:rPr lang="hr-HR" altLang="sr-Latn-RS" sz="1800"/>
              <a:t>higher expression of oxidative phase is present in erythrocytes and hepatocytes (higher needs for NADPH) and neglectable in muscles and other cells with low lipid synthesis.</a:t>
            </a: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959643"/>
            <a:ext cx="3683000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lum bright="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917575"/>
            <a:ext cx="5111750" cy="445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11188" y="115888"/>
            <a:ext cx="770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2000" b="1"/>
              <a:t>Regulation of pentose phosphate pathway: </a:t>
            </a:r>
            <a:r>
              <a:rPr lang="hr-HR" altLang="sr-Latn-RS" sz="2000" b="1">
                <a:solidFill>
                  <a:srgbClr val="FF0000"/>
                </a:solidFill>
              </a:rPr>
              <a:t>1. NADP</a:t>
            </a:r>
            <a:r>
              <a:rPr lang="hr-HR" altLang="sr-Latn-RS" sz="2000" b="1" baseline="30000">
                <a:solidFill>
                  <a:srgbClr val="FF0000"/>
                </a:solidFill>
              </a:rPr>
              <a:t>+</a:t>
            </a:r>
            <a:r>
              <a:rPr lang="hr-HR" altLang="sr-Latn-RS" sz="2000" b="1">
                <a:solidFill>
                  <a:srgbClr val="FF0000"/>
                </a:solidFill>
              </a:rPr>
              <a:t>/NADPH ratio </a:t>
            </a:r>
            <a:r>
              <a:rPr lang="hr-HR" altLang="sr-Latn-RS" sz="2000" b="1"/>
              <a:t> and 2. oxidized/reduced glutathione 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940425" y="2924175"/>
            <a:ext cx="2808288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1600" b="1" i="1">
                <a:solidFill>
                  <a:srgbClr val="000066"/>
                </a:solidFill>
              </a:rPr>
              <a:t>NADP</a:t>
            </a:r>
            <a:r>
              <a:rPr lang="hr-HR" altLang="sr-Latn-RS" sz="1600" b="1" i="1" baseline="30000">
                <a:solidFill>
                  <a:srgbClr val="000066"/>
                </a:solidFill>
              </a:rPr>
              <a:t>+</a:t>
            </a:r>
            <a:r>
              <a:rPr lang="hr-HR" altLang="sr-Latn-RS" sz="1600" b="1" i="1">
                <a:solidFill>
                  <a:srgbClr val="000066"/>
                </a:solidFill>
              </a:rPr>
              <a:t> is required for the first reaction of pentose phosphate pathway (enzyme Glc-6-P-dehydrogenase)! </a:t>
            </a:r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 flipH="1">
            <a:off x="4427538" y="3141663"/>
            <a:ext cx="15128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827088" y="5497513"/>
            <a:ext cx="8208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sr-Latn-RS" sz="1800" dirty="0" smtClean="0">
                <a:latin typeface="+mn-lt"/>
                <a:cs typeface="Tahoma" pitchFamily="34" charset="0"/>
              </a:rPr>
              <a:t>When NADPH is forming faster than it is being used for</a:t>
            </a:r>
            <a:r>
              <a:rPr lang="hr-HR" altLang="sr-Latn-RS" sz="1800" dirty="0" smtClean="0">
                <a:latin typeface="+mn-lt"/>
                <a:cs typeface="Tahoma" pitchFamily="34" charset="0"/>
              </a:rPr>
              <a:t> </a:t>
            </a:r>
            <a:r>
              <a:rPr lang="en-US" altLang="sr-Latn-RS" sz="1800" dirty="0" smtClean="0">
                <a:latin typeface="+mn-lt"/>
                <a:cs typeface="Tahoma" pitchFamily="34" charset="0"/>
              </a:rPr>
              <a:t>biosynthesis and glutathione reduction</a:t>
            </a:r>
            <a:r>
              <a:rPr lang="hr-HR" altLang="sr-Latn-RS" sz="1800" dirty="0" smtClean="0">
                <a:latin typeface="+mn-lt"/>
                <a:cs typeface="Tahoma" pitchFamily="34" charset="0"/>
              </a:rPr>
              <a:t>,</a:t>
            </a:r>
            <a:r>
              <a:rPr lang="en-US" altLang="sr-Latn-RS" sz="1800" dirty="0" smtClean="0">
                <a:latin typeface="+mn-lt"/>
                <a:cs typeface="Tahoma" pitchFamily="34" charset="0"/>
              </a:rPr>
              <a:t> [NADPH]</a:t>
            </a:r>
            <a:r>
              <a:rPr lang="hr-HR" altLang="sr-Latn-RS" sz="1800" dirty="0" smtClean="0">
                <a:latin typeface="+mn-lt"/>
                <a:cs typeface="Tahoma" pitchFamily="34" charset="0"/>
              </a:rPr>
              <a:t> increases </a:t>
            </a:r>
            <a:r>
              <a:rPr lang="en-US" altLang="sr-Latn-RS" sz="1800" dirty="0" smtClean="0">
                <a:latin typeface="+mn-lt"/>
                <a:cs typeface="Tahoma" pitchFamily="34" charset="0"/>
              </a:rPr>
              <a:t>and inhibits the first enzyme in the pentose phosphate pathway.</a:t>
            </a:r>
            <a:r>
              <a:rPr lang="hr-HR" altLang="sr-Latn-RS" sz="1800" dirty="0" smtClean="0">
                <a:latin typeface="+mn-lt"/>
                <a:cs typeface="Tahoma" pitchFamily="34" charset="0"/>
              </a:rPr>
              <a:t> </a:t>
            </a:r>
            <a:r>
              <a:rPr lang="en-US" altLang="sr-Latn-RS" sz="1800" dirty="0" smtClean="0">
                <a:latin typeface="+mn-lt"/>
                <a:cs typeface="Tahoma" pitchFamily="34" charset="0"/>
              </a:rPr>
              <a:t>As a result, more glucose 6-phosphate is available for glycolysis</a:t>
            </a:r>
            <a:r>
              <a:rPr lang="hr-HR" altLang="sr-Latn-RS" sz="1800" dirty="0" smtClean="0">
                <a:latin typeface="+mn-lt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33877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313" y="349250"/>
            <a:ext cx="66246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b="1" dirty="0">
                <a:latin typeface="+mn-lt"/>
                <a:cs typeface="Arial" charset="0"/>
              </a:rPr>
              <a:t>GLUTATHIONE TRIPEPTIDE SEQUENCE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916832"/>
            <a:ext cx="5472113" cy="197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72394"/>
            <a:ext cx="5472113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283968" y="4293096"/>
            <a:ext cx="453600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hr-HR" altLang="sr-Latn-RS" sz="1800" i="1" dirty="0" err="1" smtClean="0"/>
              <a:t>Hemolytic</a:t>
            </a:r>
            <a:r>
              <a:rPr lang="hr-HR" altLang="sr-Latn-RS" sz="1800" i="1" dirty="0" smtClean="0"/>
              <a:t> </a:t>
            </a:r>
            <a:r>
              <a:rPr lang="hr-HR" altLang="sr-Latn-RS" sz="1800" i="1" dirty="0" err="1"/>
              <a:t>anemia</a:t>
            </a:r>
            <a:r>
              <a:rPr lang="hr-HR" altLang="sr-Latn-RS" sz="1800" i="1" dirty="0"/>
              <a:t> </a:t>
            </a:r>
            <a:r>
              <a:rPr lang="en-US" altLang="sr-Latn-RS" sz="1800" i="1" dirty="0" smtClean="0"/>
              <a:t>is major symptom </a:t>
            </a:r>
            <a:r>
              <a:rPr lang="hr-HR" altLang="sr-Latn-RS" sz="1800" i="1" dirty="0" err="1" smtClean="0"/>
              <a:t>in</a:t>
            </a:r>
            <a:r>
              <a:rPr lang="hr-HR" altLang="sr-Latn-RS" sz="1800" i="1" dirty="0" smtClean="0"/>
              <a:t> </a:t>
            </a:r>
            <a:r>
              <a:rPr lang="hr-HR" altLang="sr-Latn-RS" sz="1800" i="1" dirty="0" err="1"/>
              <a:t>individuals</a:t>
            </a:r>
            <a:r>
              <a:rPr lang="hr-HR" altLang="sr-Latn-RS" sz="1800" i="1" dirty="0"/>
              <a:t> </a:t>
            </a:r>
            <a:r>
              <a:rPr lang="hr-HR" altLang="sr-Latn-RS" sz="1800" i="1" dirty="0" err="1"/>
              <a:t>with</a:t>
            </a:r>
            <a:r>
              <a:rPr lang="hr-HR" altLang="sr-Latn-RS" sz="1800" i="1" dirty="0"/>
              <a:t> </a:t>
            </a:r>
            <a:r>
              <a:rPr lang="hr-HR" altLang="sr-Latn-RS" sz="1800" b="1" i="1" dirty="0">
                <a:solidFill>
                  <a:srgbClr val="FF0000"/>
                </a:solidFill>
              </a:rPr>
              <a:t>G6PD </a:t>
            </a:r>
            <a:r>
              <a:rPr lang="hr-HR" altLang="sr-Latn-RS" sz="1800" b="1" i="1" dirty="0" err="1">
                <a:solidFill>
                  <a:srgbClr val="FF0000"/>
                </a:solidFill>
              </a:rPr>
              <a:t>enzyme</a:t>
            </a:r>
            <a:r>
              <a:rPr lang="hr-HR" altLang="sr-Latn-RS" sz="1800" b="1" i="1" dirty="0">
                <a:solidFill>
                  <a:srgbClr val="FF0000"/>
                </a:solidFill>
              </a:rPr>
              <a:t> </a:t>
            </a:r>
            <a:r>
              <a:rPr lang="hr-HR" altLang="sr-Latn-RS" sz="1800" b="1" i="1" dirty="0" err="1">
                <a:solidFill>
                  <a:srgbClr val="FF0000"/>
                </a:solidFill>
              </a:rPr>
              <a:t>deficiency</a:t>
            </a:r>
            <a:r>
              <a:rPr lang="hr-HR" altLang="sr-Latn-RS" sz="1800" i="1" dirty="0"/>
              <a:t>! </a:t>
            </a:r>
            <a:r>
              <a:rPr lang="en-US" altLang="sr-Latn-RS" sz="1800" i="1" dirty="0" smtClean="0"/>
              <a:t>Mutation in gene coding for the enzyme is considered as p</a:t>
            </a:r>
            <a:r>
              <a:rPr lang="hr-HR" altLang="sr-Latn-RS" sz="1800" i="1" dirty="0" err="1" smtClean="0"/>
              <a:t>rotective</a:t>
            </a:r>
            <a:r>
              <a:rPr lang="hr-HR" altLang="sr-Latn-RS" sz="1800" i="1" dirty="0" smtClean="0"/>
              <a:t> </a:t>
            </a:r>
            <a:r>
              <a:rPr lang="hr-HR" altLang="sr-Latn-RS" sz="1800" i="1" dirty="0" err="1" smtClean="0"/>
              <a:t>mutation</a:t>
            </a:r>
            <a:r>
              <a:rPr lang="en-US" altLang="sr-Latn-RS" sz="1800" i="1" dirty="0" smtClean="0"/>
              <a:t> –</a:t>
            </a:r>
            <a:r>
              <a:rPr lang="hr-HR" altLang="sr-Latn-RS" sz="1800" i="1" dirty="0" smtClean="0"/>
              <a:t> </a:t>
            </a:r>
            <a:r>
              <a:rPr lang="en-US" altLang="sr-Latn-RS" sz="1800" i="1" dirty="0" smtClean="0"/>
              <a:t>resistance to </a:t>
            </a:r>
            <a:r>
              <a:rPr lang="hr-HR" altLang="sr-Latn-RS" sz="1800" i="1" dirty="0" err="1" smtClean="0"/>
              <a:t>malaria</a:t>
            </a:r>
            <a:r>
              <a:rPr lang="hr-HR" altLang="sr-Latn-RS" sz="1800" i="1" dirty="0" smtClean="0"/>
              <a:t>!</a:t>
            </a:r>
            <a:endParaRPr lang="hr-HR" altLang="sr-Latn-RS" sz="1800" i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80718" y="207069"/>
            <a:ext cx="635497" cy="63549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1"/>
          <p:cNvGrpSpPr>
            <a:grpSpLocks/>
          </p:cNvGrpSpPr>
          <p:nvPr/>
        </p:nvGrpSpPr>
        <p:grpSpPr bwMode="auto">
          <a:xfrm>
            <a:off x="466725" y="692150"/>
            <a:ext cx="8281988" cy="5667375"/>
            <a:chOff x="466030" y="188913"/>
            <a:chExt cx="8282683" cy="5666204"/>
          </a:xfrm>
        </p:grpSpPr>
        <p:pic>
          <p:nvPicPr>
            <p:cNvPr id="20483" name="Picture 4"/>
            <p:cNvPicPr>
              <a:picLocks noChangeAspect="1" noChangeArrowheads="1"/>
            </p:cNvPicPr>
            <p:nvPr/>
          </p:nvPicPr>
          <p:blipFill>
            <a:blip r:embed="rId2">
              <a:lum bright="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38" y="917103"/>
              <a:ext cx="5111750" cy="445611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4" name="Text Box 5"/>
            <p:cNvSpPr txBox="1">
              <a:spLocks noChangeArrowheads="1"/>
            </p:cNvSpPr>
            <p:nvPr/>
          </p:nvSpPr>
          <p:spPr bwMode="auto">
            <a:xfrm>
              <a:off x="466030" y="188913"/>
              <a:ext cx="8138418" cy="40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hr-HR" altLang="sr-Latn-RS" sz="2000" b="1"/>
                <a:t>Regulation of pentose phosphate pathway:   </a:t>
              </a:r>
              <a:r>
                <a:rPr lang="hr-HR" altLang="sr-Latn-RS" sz="2000" b="1">
                  <a:solidFill>
                    <a:srgbClr val="FF0000"/>
                  </a:solidFill>
                </a:rPr>
                <a:t>role of oxidized glutathione</a:t>
              </a:r>
            </a:p>
          </p:txBody>
        </p:sp>
        <p:sp>
          <p:nvSpPr>
            <p:cNvPr id="20485" name="Text Box 6"/>
            <p:cNvSpPr txBox="1">
              <a:spLocks noChangeArrowheads="1"/>
            </p:cNvSpPr>
            <p:nvPr/>
          </p:nvSpPr>
          <p:spPr bwMode="auto">
            <a:xfrm>
              <a:off x="5940425" y="2924175"/>
              <a:ext cx="2808288" cy="830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hr-HR" altLang="sr-Latn-RS" sz="1600" b="1" i="1">
                  <a:solidFill>
                    <a:srgbClr val="000066"/>
                  </a:solidFill>
                </a:rPr>
                <a:t>NADP</a:t>
              </a:r>
              <a:r>
                <a:rPr lang="hr-HR" altLang="sr-Latn-RS" sz="1600" b="1" i="1" baseline="30000">
                  <a:solidFill>
                    <a:srgbClr val="000066"/>
                  </a:solidFill>
                </a:rPr>
                <a:t>+</a:t>
              </a:r>
              <a:r>
                <a:rPr lang="hr-HR" altLang="sr-Latn-RS" sz="1600" b="1" i="1">
                  <a:solidFill>
                    <a:srgbClr val="000066"/>
                  </a:solidFill>
                </a:rPr>
                <a:t> is required for the first reaction of pentose phosphate pathway! </a:t>
              </a:r>
            </a:p>
          </p:txBody>
        </p:sp>
        <p:sp>
          <p:nvSpPr>
            <p:cNvPr id="20486" name="Line 7"/>
            <p:cNvSpPr>
              <a:spLocks noChangeShapeType="1"/>
            </p:cNvSpPr>
            <p:nvPr/>
          </p:nvSpPr>
          <p:spPr bwMode="auto">
            <a:xfrm flipH="1">
              <a:off x="4427538" y="3141663"/>
              <a:ext cx="151288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Text Box 8"/>
            <p:cNvSpPr txBox="1">
              <a:spLocks noChangeArrowheads="1"/>
            </p:cNvSpPr>
            <p:nvPr/>
          </p:nvSpPr>
          <p:spPr bwMode="auto">
            <a:xfrm>
              <a:off x="611188" y="5516563"/>
              <a:ext cx="80645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hr-HR" altLang="sr-Latn-RS" sz="1600" b="1"/>
                <a:t>Glucose 6-P-dehydrogenase is stimulated by GSSG and glucose 6-phosphate.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052076" y="2095107"/>
              <a:ext cx="1098642" cy="576143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20489" name="TextBox 8"/>
            <p:cNvSpPr txBox="1">
              <a:spLocks noChangeArrowheads="1"/>
            </p:cNvSpPr>
            <p:nvPr/>
          </p:nvSpPr>
          <p:spPr bwMode="auto">
            <a:xfrm>
              <a:off x="2267744" y="2113692"/>
              <a:ext cx="15121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400" b="1">
                  <a:solidFill>
                    <a:srgbClr val="92D050"/>
                  </a:solidFill>
                </a:rPr>
                <a:t>GSSG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400" b="1">
                  <a:solidFill>
                    <a:srgbClr val="92D050"/>
                  </a:solidFill>
                </a:rPr>
                <a:t>Glc-6-P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131667" y="2493487"/>
              <a:ext cx="288949" cy="142845"/>
            </a:xfrm>
            <a:prstGeom prst="straightConnector1">
              <a:avLst/>
            </a:prstGeom>
            <a:ln w="15875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5453062" cy="516731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48680"/>
            <a:ext cx="626427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800" b="1" dirty="0">
                <a:latin typeface="+mn-lt"/>
                <a:cs typeface="Arial" charset="0"/>
              </a:rPr>
              <a:t>Pentose phosphate pathway - Overview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1916832"/>
            <a:ext cx="720080" cy="72008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914400"/>
            <a:ext cx="664845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0388" y="5157788"/>
            <a:ext cx="2952750" cy="1200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err="1">
                <a:latin typeface="+mn-lt"/>
                <a:cs typeface="+mn-cs"/>
              </a:rPr>
              <a:t>Entry</a:t>
            </a:r>
            <a:r>
              <a:rPr lang="hr-HR" b="1" dirty="0">
                <a:latin typeface="+mn-lt"/>
                <a:cs typeface="+mn-cs"/>
              </a:rPr>
              <a:t> </a:t>
            </a:r>
            <a:r>
              <a:rPr lang="hr-HR" b="1" dirty="0" err="1">
                <a:latin typeface="+mn-lt"/>
                <a:cs typeface="+mn-cs"/>
              </a:rPr>
              <a:t>of</a:t>
            </a:r>
            <a:r>
              <a:rPr lang="hr-HR" b="1" dirty="0">
                <a:latin typeface="+mn-lt"/>
                <a:cs typeface="+mn-cs"/>
              </a:rPr>
              <a:t> </a:t>
            </a:r>
            <a:r>
              <a:rPr lang="hr-HR" b="1" dirty="0" err="1">
                <a:latin typeface="+mn-lt"/>
                <a:cs typeface="+mn-cs"/>
              </a:rPr>
              <a:t>glycogen</a:t>
            </a:r>
            <a:r>
              <a:rPr lang="hr-HR" b="1" dirty="0">
                <a:latin typeface="+mn-lt"/>
                <a:cs typeface="+mn-cs"/>
              </a:rPr>
              <a:t>, </a:t>
            </a:r>
            <a:r>
              <a:rPr lang="hr-HR" b="1" dirty="0" err="1">
                <a:latin typeface="+mn-lt"/>
                <a:cs typeface="+mn-cs"/>
              </a:rPr>
              <a:t>starch</a:t>
            </a:r>
            <a:r>
              <a:rPr lang="hr-HR" b="1" dirty="0">
                <a:latin typeface="+mn-lt"/>
                <a:cs typeface="+mn-cs"/>
              </a:rPr>
              <a:t>, </a:t>
            </a:r>
            <a:r>
              <a:rPr lang="hr-HR" b="1" dirty="0" err="1">
                <a:latin typeface="+mn-lt"/>
                <a:cs typeface="+mn-cs"/>
              </a:rPr>
              <a:t>disaccharides</a:t>
            </a:r>
            <a:r>
              <a:rPr lang="hr-HR" b="1" dirty="0">
                <a:latin typeface="+mn-lt"/>
                <a:cs typeface="+mn-cs"/>
              </a:rPr>
              <a:t> </a:t>
            </a:r>
            <a:r>
              <a:rPr lang="hr-HR" b="1" dirty="0" err="1">
                <a:latin typeface="+mn-lt"/>
                <a:cs typeface="+mn-cs"/>
              </a:rPr>
              <a:t>and</a:t>
            </a:r>
            <a:r>
              <a:rPr lang="hr-HR" b="1" dirty="0">
                <a:latin typeface="+mn-lt"/>
                <a:cs typeface="+mn-cs"/>
              </a:rPr>
              <a:t> </a:t>
            </a:r>
            <a:r>
              <a:rPr lang="hr-HR" b="1" dirty="0" err="1">
                <a:latin typeface="+mn-lt"/>
                <a:cs typeface="+mn-cs"/>
              </a:rPr>
              <a:t>hexoses</a:t>
            </a:r>
            <a:r>
              <a:rPr lang="hr-HR" b="1" dirty="0">
                <a:latin typeface="+mn-lt"/>
                <a:cs typeface="+mn-cs"/>
              </a:rPr>
              <a:t> </a:t>
            </a:r>
            <a:r>
              <a:rPr lang="hr-HR" b="1" dirty="0" err="1">
                <a:latin typeface="+mn-lt"/>
                <a:cs typeface="+mn-cs"/>
              </a:rPr>
              <a:t>into</a:t>
            </a:r>
            <a:r>
              <a:rPr lang="hr-HR" b="1" dirty="0">
                <a:latin typeface="+mn-lt"/>
                <a:cs typeface="+mn-cs"/>
              </a:rPr>
              <a:t> </a:t>
            </a:r>
            <a:r>
              <a:rPr lang="hr-HR" b="1" dirty="0" err="1">
                <a:latin typeface="+mn-lt"/>
                <a:cs typeface="+mn-cs"/>
              </a:rPr>
              <a:t>the</a:t>
            </a:r>
            <a:r>
              <a:rPr lang="hr-HR" b="1" dirty="0">
                <a:latin typeface="+mn-lt"/>
                <a:cs typeface="+mn-cs"/>
              </a:rPr>
              <a:t> </a:t>
            </a:r>
            <a:r>
              <a:rPr lang="hr-HR" b="1" dirty="0" err="1">
                <a:latin typeface="+mn-lt"/>
                <a:cs typeface="+mn-cs"/>
              </a:rPr>
              <a:t>preparatory</a:t>
            </a:r>
            <a:r>
              <a:rPr lang="hr-HR" b="1" dirty="0">
                <a:latin typeface="+mn-lt"/>
                <a:cs typeface="+mn-cs"/>
              </a:rPr>
              <a:t> </a:t>
            </a:r>
            <a:r>
              <a:rPr lang="hr-HR" b="1" dirty="0" err="1">
                <a:latin typeface="+mn-lt"/>
                <a:cs typeface="+mn-cs"/>
              </a:rPr>
              <a:t>stage</a:t>
            </a:r>
            <a:r>
              <a:rPr lang="hr-HR" b="1" dirty="0">
                <a:latin typeface="+mn-lt"/>
                <a:cs typeface="+mn-cs"/>
              </a:rPr>
              <a:t> </a:t>
            </a:r>
            <a:r>
              <a:rPr lang="hr-HR" b="1" dirty="0" err="1">
                <a:latin typeface="+mn-lt"/>
                <a:cs typeface="+mn-cs"/>
              </a:rPr>
              <a:t>of</a:t>
            </a:r>
            <a:r>
              <a:rPr lang="hr-HR" b="1" dirty="0">
                <a:latin typeface="+mn-lt"/>
                <a:cs typeface="+mn-cs"/>
              </a:rPr>
              <a:t> </a:t>
            </a:r>
            <a:r>
              <a:rPr lang="hr-HR" b="1" dirty="0" err="1">
                <a:latin typeface="+mn-lt"/>
                <a:cs typeface="+mn-cs"/>
              </a:rPr>
              <a:t>glycolysis</a:t>
            </a:r>
            <a:r>
              <a:rPr lang="hr-HR" b="1" dirty="0">
                <a:latin typeface="+mn-lt"/>
                <a:cs typeface="+mn-cs"/>
              </a:rPr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4213" y="144463"/>
            <a:ext cx="7920037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hr-HR" altLang="sr-Latn-RS" b="1" dirty="0" smtClean="0">
                <a:solidFill>
                  <a:srgbClr val="FF0000"/>
                </a:solidFill>
                <a:cs typeface="Arial" charset="0"/>
              </a:rPr>
              <a:t>METABOLISM OF FRUCTOSE AND GALACTOSE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4212" y="3283521"/>
            <a:ext cx="623887" cy="62388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lum bright="-2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04" y="1340768"/>
            <a:ext cx="5112568" cy="447029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5508104" y="2420888"/>
            <a:ext cx="316835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sr-Latn-RS" sz="2800" b="1" u="sng" dirty="0" smtClean="0">
                <a:solidFill>
                  <a:srgbClr val="000066"/>
                </a:solidFill>
              </a:rPr>
              <a:t>Reminder on m</a:t>
            </a:r>
            <a:r>
              <a:rPr lang="hr-HR" altLang="sr-Latn-RS" sz="2800" b="1" u="sng" dirty="0" err="1" smtClean="0">
                <a:solidFill>
                  <a:srgbClr val="000066"/>
                </a:solidFill>
              </a:rPr>
              <a:t>ajor</a:t>
            </a:r>
            <a:r>
              <a:rPr lang="hr-HR" altLang="sr-Latn-RS" sz="2800" b="1" u="sng" dirty="0" smtClean="0">
                <a:solidFill>
                  <a:srgbClr val="000066"/>
                </a:solidFill>
              </a:rPr>
              <a:t> </a:t>
            </a:r>
            <a:r>
              <a:rPr lang="hr-HR" altLang="sr-Latn-RS" sz="2800" b="1" u="sng" dirty="0" err="1">
                <a:solidFill>
                  <a:srgbClr val="000066"/>
                </a:solidFill>
              </a:rPr>
              <a:t>pathways</a:t>
            </a:r>
            <a:r>
              <a:rPr lang="hr-HR" altLang="sr-Latn-RS" sz="2800" b="1" u="sng" dirty="0">
                <a:solidFill>
                  <a:srgbClr val="000066"/>
                </a:solidFill>
              </a:rPr>
              <a:t> </a:t>
            </a:r>
            <a:r>
              <a:rPr lang="hr-HR" altLang="sr-Latn-RS" sz="2800" b="1" u="sng" dirty="0" err="1">
                <a:solidFill>
                  <a:srgbClr val="000066"/>
                </a:solidFill>
              </a:rPr>
              <a:t>of</a:t>
            </a:r>
            <a:r>
              <a:rPr lang="hr-HR" altLang="sr-Latn-RS" sz="2800" b="1" u="sng" dirty="0">
                <a:solidFill>
                  <a:srgbClr val="000066"/>
                </a:solidFill>
              </a:rPr>
              <a:t>             </a:t>
            </a:r>
            <a:r>
              <a:rPr lang="hr-HR" altLang="sr-Latn-RS" sz="2800" b="1" u="sng" dirty="0" err="1">
                <a:solidFill>
                  <a:srgbClr val="000066"/>
                </a:solidFill>
              </a:rPr>
              <a:t>glucose</a:t>
            </a:r>
            <a:r>
              <a:rPr lang="hr-HR" altLang="sr-Latn-RS" sz="2800" b="1" u="sng" dirty="0">
                <a:solidFill>
                  <a:srgbClr val="000066"/>
                </a:solidFill>
              </a:rPr>
              <a:t> </a:t>
            </a:r>
            <a:r>
              <a:rPr lang="hr-HR" altLang="sr-Latn-RS" sz="2800" b="1" u="sng" dirty="0" err="1">
                <a:solidFill>
                  <a:srgbClr val="000066"/>
                </a:solidFill>
              </a:rPr>
              <a:t>utilization</a:t>
            </a:r>
            <a:endParaRPr lang="hr-HR" altLang="sr-Latn-RS" sz="2800" b="1" u="sng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800px-Fruit_Stall_in_Barcelona_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345598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611188" y="4491038"/>
            <a:ext cx="79930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hr-HR" altLang="sr-Latn-RS" sz="2400" b="1"/>
              <a:t>Approximately 100 g daily – dietary sources include fruit, honey, sucrose, high-fructose corn syrup, sweeteners in processed foods and beverages!</a:t>
            </a: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hr-HR" altLang="sr-Latn-RS" sz="2400" b="1"/>
              <a:t>Metabolism of fructose differs in muscle and liver!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979613" y="188913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b="1" u="sng">
                <a:solidFill>
                  <a:srgbClr val="FF0000"/>
                </a:solidFill>
              </a:rPr>
              <a:t>FRUCTOSE METABOLISM</a:t>
            </a:r>
          </a:p>
        </p:txBody>
      </p:sp>
      <p:pic>
        <p:nvPicPr>
          <p:cNvPr id="24581" name="Picture 7" descr="http://upload.wikimedia.org/wikipedia/commons/b/b7/Alpha-d-fructo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125538"/>
            <a:ext cx="28289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431800"/>
            <a:ext cx="7775575" cy="476250"/>
          </a:xfrm>
        </p:spPr>
        <p:txBody>
          <a:bodyPr/>
          <a:lstStyle/>
          <a:p>
            <a:pPr algn="l" eaLnBrk="1" hangingPunct="1"/>
            <a:r>
              <a:rPr lang="hr-HR" altLang="sr-Latn-RS" sz="2000" b="1" u="sng" smtClean="0">
                <a:solidFill>
                  <a:srgbClr val="FF0000"/>
                </a:solidFill>
                <a:latin typeface="Tahoma" panose="020B0604030504040204" pitchFamily="34" charset="0"/>
              </a:rPr>
              <a:t>METABOLISM OF FRUCTOSE IN LIVER TISSUE:                                                                                       Fru 1-phosphate pathway</a:t>
            </a:r>
            <a:endParaRPr lang="en-US" altLang="sr-Latn-RS" sz="2000" b="1" u="sng" smtClean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16575" y="2420888"/>
            <a:ext cx="35274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sr-Latn-RS" sz="1800" b="1" dirty="0" err="1"/>
              <a:t>Conversion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of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fructose</a:t>
            </a:r>
            <a:r>
              <a:rPr lang="hr-HR" altLang="sr-Latn-RS" sz="1800" b="1" dirty="0"/>
              <a:t> 1-phosphate </a:t>
            </a:r>
            <a:r>
              <a:rPr lang="hr-HR" altLang="sr-Latn-RS" sz="1800" b="1" dirty="0" err="1"/>
              <a:t>into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glycolytic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intermediates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bypasses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two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regulatory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steps-reactions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catalyzed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by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hexokinase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and</a:t>
            </a:r>
            <a:r>
              <a:rPr lang="hr-HR" altLang="sr-Latn-RS" sz="1800" b="1" dirty="0"/>
              <a:t> PFK-1.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sr-Latn-RS" sz="1800" b="1" dirty="0" err="1"/>
              <a:t>Entrance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of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fructose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into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glycolytic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pathway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is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essentially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unregulated</a:t>
            </a:r>
            <a:r>
              <a:rPr lang="hr-HR" altLang="sr-Latn-RS" sz="1800" b="1" dirty="0"/>
              <a:t>!</a:t>
            </a:r>
          </a:p>
        </p:txBody>
      </p:sp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163638"/>
            <a:ext cx="54483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1260475" y="4027488"/>
            <a:ext cx="1871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solidFill>
                  <a:srgbClr val="0070C0"/>
                </a:solidFill>
              </a:rPr>
              <a:t>(aldolase B)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476250"/>
            <a:ext cx="20558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723900"/>
            <a:ext cx="5970587" cy="5853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3203575" y="2349500"/>
            <a:ext cx="5472113" cy="16557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79388" y="1555750"/>
            <a:ext cx="300196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2400" b="1">
                <a:solidFill>
                  <a:srgbClr val="FF0000"/>
                </a:solidFill>
              </a:rPr>
              <a:t>Fructose metabolism in muscle and  adipose tissue: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2000" b="1" i="1" u="sng">
                <a:solidFill>
                  <a:srgbClr val="006600"/>
                </a:solidFill>
              </a:rPr>
              <a:t>Hexokinase</a:t>
            </a:r>
            <a:r>
              <a:rPr lang="hr-HR" altLang="sr-Latn-RS" sz="2000" b="1" i="1" u="sng">
                <a:solidFill>
                  <a:schemeClr val="accent2"/>
                </a:solidFill>
              </a:rPr>
              <a:t> </a:t>
            </a:r>
            <a:r>
              <a:rPr lang="hr-HR" altLang="sr-Latn-RS" sz="2000" b="1"/>
              <a:t> phosphorylates fructose </a:t>
            </a:r>
            <a:r>
              <a:rPr lang="hr-HR" altLang="sr-Latn-RS" sz="2000" b="1">
                <a:latin typeface="Arial" panose="020B0604020202020204" pitchFamily="34" charset="0"/>
              </a:rPr>
              <a:t>→</a:t>
            </a:r>
            <a:r>
              <a:rPr lang="hr-HR" altLang="sr-Latn-RS" sz="2000" b="1"/>
              <a:t> glycolytic intermediate, </a:t>
            </a:r>
            <a:r>
              <a:rPr lang="hr-HR" altLang="sr-Latn-RS" sz="2000" b="1">
                <a:solidFill>
                  <a:srgbClr val="FF0000"/>
                </a:solidFill>
              </a:rPr>
              <a:t>fructose 6-phosphate</a:t>
            </a:r>
            <a:r>
              <a:rPr lang="hr-HR" altLang="sr-Latn-RS" sz="2000" b="1"/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1800" i="1"/>
              <a:t>Hexokinases expressed in muscle and adipose tissue have a low affinity for fructose; the reaction is of minor importance unless fructose consumption is exceptionally high.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3825"/>
            <a:ext cx="15160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Slikovni rezultat za fat tissu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03213"/>
            <a:ext cx="15208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33375"/>
            <a:ext cx="8940800" cy="6446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395288" y="115888"/>
            <a:ext cx="2014537" cy="647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i="1">
                <a:solidFill>
                  <a:srgbClr val="FF0000"/>
                </a:solidFill>
                <a:latin typeface="Arial" panose="020B0604020202020204" pitchFamily="34" charset="0"/>
              </a:rPr>
              <a:t>Overview of Fru metabolism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92150"/>
            <a:ext cx="25209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549275"/>
            <a:ext cx="5184775" cy="25193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r-HR" sz="2000" b="1" dirty="0" err="1">
                <a:solidFill>
                  <a:srgbClr val="FF0000"/>
                </a:solidFill>
                <a:latin typeface="Tahoma" pitchFamily="34" charset="0"/>
                <a:ea typeface="+mj-ea"/>
                <a:cs typeface="+mj-cs"/>
              </a:rPr>
              <a:t>Fructose</a:t>
            </a:r>
            <a:r>
              <a:rPr lang="hr-HR" sz="2000" dirty="0">
                <a:latin typeface="Tahoma" pitchFamily="34" charset="0"/>
                <a:ea typeface="+mj-ea"/>
                <a:cs typeface="+mj-cs"/>
              </a:rPr>
              <a:t> </a:t>
            </a:r>
            <a:r>
              <a:rPr lang="hr-HR" sz="2000" dirty="0" err="1">
                <a:latin typeface="Tahoma" pitchFamily="34" charset="0"/>
                <a:ea typeface="+mj-ea"/>
                <a:cs typeface="+mj-cs"/>
              </a:rPr>
              <a:t>and</a:t>
            </a:r>
            <a:r>
              <a:rPr lang="hr-HR" sz="2000" dirty="0">
                <a:latin typeface="Tahoma" pitchFamily="34" charset="0"/>
                <a:ea typeface="+mj-ea"/>
                <a:cs typeface="+mj-cs"/>
              </a:rPr>
              <a:t> </a:t>
            </a:r>
            <a:r>
              <a:rPr lang="hr-HR" sz="2000" dirty="0" err="1">
                <a:latin typeface="Tahoma" pitchFamily="34" charset="0"/>
                <a:ea typeface="+mj-ea"/>
                <a:cs typeface="+mj-cs"/>
              </a:rPr>
              <a:t>sugar</a:t>
            </a:r>
            <a:r>
              <a:rPr lang="hr-HR" sz="2000" dirty="0">
                <a:latin typeface="Tahoma" pitchFamily="34" charset="0"/>
                <a:ea typeface="+mj-ea"/>
                <a:cs typeface="+mj-cs"/>
              </a:rPr>
              <a:t> </a:t>
            </a:r>
            <a:r>
              <a:rPr lang="hr-HR" sz="2000" dirty="0" err="1">
                <a:latin typeface="Tahoma" pitchFamily="34" charset="0"/>
                <a:ea typeface="+mj-ea"/>
                <a:cs typeface="+mj-cs"/>
              </a:rPr>
              <a:t>alcohol</a:t>
            </a:r>
            <a:r>
              <a:rPr lang="hr-HR" sz="2000" dirty="0">
                <a:latin typeface="Tahoma" pitchFamily="34" charset="0"/>
                <a:ea typeface="+mj-ea"/>
                <a:cs typeface="+mj-cs"/>
              </a:rPr>
              <a:t> </a:t>
            </a:r>
            <a:r>
              <a:rPr lang="hr-HR" sz="2000" b="1" dirty="0" err="1">
                <a:solidFill>
                  <a:srgbClr val="FF0000"/>
                </a:solidFill>
                <a:latin typeface="Tahoma" pitchFamily="34" charset="0"/>
                <a:ea typeface="+mj-ea"/>
                <a:cs typeface="+mj-cs"/>
              </a:rPr>
              <a:t>sorbitol</a:t>
            </a:r>
            <a:r>
              <a:rPr lang="hr-HR" sz="2000" dirty="0">
                <a:latin typeface="Tahoma" pitchFamily="34" charset="0"/>
                <a:ea typeface="+mj-ea"/>
                <a:cs typeface="+mj-cs"/>
              </a:rPr>
              <a:t> - </a:t>
            </a:r>
            <a:r>
              <a:rPr lang="hr-HR" sz="2000" dirty="0" err="1">
                <a:latin typeface="Tahoma" pitchFamily="34" charset="0"/>
                <a:ea typeface="+mj-ea"/>
                <a:cs typeface="+mj-cs"/>
              </a:rPr>
              <a:t>in</a:t>
            </a:r>
            <a:r>
              <a:rPr lang="hr-HR" sz="2000" dirty="0">
                <a:latin typeface="Tahoma" pitchFamily="34" charset="0"/>
                <a:ea typeface="+mj-ea"/>
                <a:cs typeface="+mj-cs"/>
              </a:rPr>
              <a:t> </a:t>
            </a:r>
            <a:r>
              <a:rPr lang="hr-HR" sz="2000" dirty="0" err="1">
                <a:latin typeface="Tahoma" pitchFamily="34" charset="0"/>
                <a:ea typeface="+mj-ea"/>
                <a:cs typeface="+mj-cs"/>
              </a:rPr>
              <a:t>seminal</a:t>
            </a:r>
            <a:r>
              <a:rPr lang="hr-HR" sz="2000" dirty="0">
                <a:latin typeface="Tahoma" pitchFamily="34" charset="0"/>
                <a:ea typeface="+mj-ea"/>
                <a:cs typeface="+mj-cs"/>
              </a:rPr>
              <a:t> </a:t>
            </a:r>
            <a:r>
              <a:rPr lang="hr-HR" sz="2000" dirty="0" err="1">
                <a:latin typeface="Tahoma" pitchFamily="34" charset="0"/>
                <a:ea typeface="+mj-ea"/>
                <a:cs typeface="+mj-cs"/>
              </a:rPr>
              <a:t>plasma</a:t>
            </a:r>
            <a:r>
              <a:rPr lang="hr-HR" sz="2000" dirty="0">
                <a:latin typeface="Tahoma" pitchFamily="34" charset="0"/>
                <a:ea typeface="+mj-ea"/>
                <a:cs typeface="+mj-cs"/>
              </a:rPr>
              <a:t>, </a:t>
            </a:r>
            <a:r>
              <a:rPr lang="hr-HR" sz="2000" dirty="0" err="1">
                <a:latin typeface="Tahoma" pitchFamily="34" charset="0"/>
                <a:ea typeface="+mj-ea"/>
                <a:cs typeface="+mj-cs"/>
              </a:rPr>
              <a:t>acting</a:t>
            </a:r>
            <a:r>
              <a:rPr lang="hr-HR" sz="2000" dirty="0">
                <a:latin typeface="Tahoma" pitchFamily="34" charset="0"/>
                <a:ea typeface="+mj-ea"/>
                <a:cs typeface="+mj-cs"/>
              </a:rPr>
              <a:t> as energy </a:t>
            </a:r>
            <a:r>
              <a:rPr lang="hr-HR" sz="2000" dirty="0" err="1">
                <a:latin typeface="Tahoma" pitchFamily="34" charset="0"/>
                <a:ea typeface="+mj-ea"/>
                <a:cs typeface="+mj-cs"/>
              </a:rPr>
              <a:t>molecules</a:t>
            </a:r>
            <a:r>
              <a:rPr lang="hr-HR" sz="2000" dirty="0">
                <a:latin typeface="Tahoma" pitchFamily="34" charset="0"/>
                <a:ea typeface="+mj-ea"/>
                <a:cs typeface="+mj-cs"/>
              </a:rPr>
              <a:t> </a:t>
            </a:r>
            <a:r>
              <a:rPr lang="hr-HR" sz="2000" dirty="0" err="1">
                <a:latin typeface="Tahoma" pitchFamily="34" charset="0"/>
                <a:ea typeface="+mj-ea"/>
                <a:cs typeface="+mj-cs"/>
              </a:rPr>
              <a:t>and</a:t>
            </a:r>
            <a:r>
              <a:rPr lang="hr-HR" sz="2000" dirty="0">
                <a:latin typeface="Tahoma" pitchFamily="34" charset="0"/>
                <a:ea typeface="+mj-ea"/>
                <a:cs typeface="+mj-cs"/>
              </a:rPr>
              <a:t> </a:t>
            </a:r>
            <a:r>
              <a:rPr lang="hr-HR" sz="2000" dirty="0" err="1">
                <a:latin typeface="Tahoma" pitchFamily="34" charset="0"/>
                <a:ea typeface="+mj-ea"/>
                <a:cs typeface="+mj-cs"/>
              </a:rPr>
              <a:t>influencing</a:t>
            </a:r>
            <a:r>
              <a:rPr lang="hr-HR" sz="2000" dirty="0">
                <a:latin typeface="Tahoma" pitchFamily="34" charset="0"/>
                <a:ea typeface="+mj-ea"/>
                <a:cs typeface="+mj-cs"/>
              </a:rPr>
              <a:t> </a:t>
            </a:r>
            <a:r>
              <a:rPr lang="hr-HR" sz="2000" dirty="0" err="1">
                <a:latin typeface="Tahoma" pitchFamily="34" charset="0"/>
                <a:ea typeface="+mj-ea"/>
                <a:cs typeface="+mj-cs"/>
              </a:rPr>
              <a:t>sperm</a:t>
            </a:r>
            <a:r>
              <a:rPr lang="hr-HR" sz="2000" dirty="0">
                <a:latin typeface="Tahoma" pitchFamily="34" charset="0"/>
                <a:ea typeface="+mj-ea"/>
                <a:cs typeface="+mj-cs"/>
              </a:rPr>
              <a:t> </a:t>
            </a:r>
            <a:r>
              <a:rPr lang="hr-HR" sz="2000" dirty="0" err="1">
                <a:latin typeface="Tahoma" pitchFamily="34" charset="0"/>
                <a:ea typeface="+mj-ea"/>
                <a:cs typeface="+mj-cs"/>
              </a:rPr>
              <a:t>motility</a:t>
            </a:r>
            <a:r>
              <a:rPr lang="hr-HR" sz="2000" dirty="0">
                <a:latin typeface="Tahoma" pitchFamily="34" charset="0"/>
                <a:ea typeface="+mj-ea"/>
                <a:cs typeface="+mj-cs"/>
              </a:rPr>
              <a:t>!</a:t>
            </a:r>
          </a:p>
          <a:p>
            <a:pPr>
              <a:defRPr/>
            </a:pPr>
            <a:r>
              <a:rPr lang="hr-HR" sz="2000" dirty="0">
                <a:latin typeface="Tahoma" pitchFamily="34" charset="0"/>
                <a:ea typeface="+mj-ea"/>
                <a:cs typeface="+mj-cs"/>
              </a:rPr>
              <a:t>Fructose can be synthesized from glucose via sorbitol – </a:t>
            </a:r>
          </a:p>
          <a:p>
            <a:pPr>
              <a:defRPr/>
            </a:pPr>
            <a:r>
              <a:rPr lang="hr-HR" sz="2000" dirty="0">
                <a:latin typeface="Tahoma" pitchFamily="34" charset="0"/>
                <a:ea typeface="+mj-ea"/>
                <a:cs typeface="+mj-cs"/>
              </a:rPr>
              <a:t>the enzymes </a:t>
            </a:r>
            <a:r>
              <a:rPr lang="hr-HR" sz="2000" b="1" i="1" dirty="0">
                <a:solidFill>
                  <a:srgbClr val="008000"/>
                </a:solidFill>
                <a:latin typeface="Tahoma" pitchFamily="34" charset="0"/>
                <a:ea typeface="+mj-ea"/>
                <a:cs typeface="+mj-cs"/>
              </a:rPr>
              <a:t>aldose reductase  </a:t>
            </a:r>
            <a:r>
              <a:rPr lang="hr-HR" sz="2000" dirty="0">
                <a:latin typeface="Tahoma" pitchFamily="34" charset="0"/>
                <a:ea typeface="+mj-ea"/>
                <a:cs typeface="+mj-cs"/>
              </a:rPr>
              <a:t>and </a:t>
            </a:r>
            <a:r>
              <a:rPr lang="hr-HR" sz="2000" b="1" i="1" dirty="0">
                <a:solidFill>
                  <a:srgbClr val="008000"/>
                </a:solidFill>
                <a:latin typeface="Tahoma" pitchFamily="34" charset="0"/>
                <a:ea typeface="+mj-ea"/>
                <a:cs typeface="+mj-cs"/>
              </a:rPr>
              <a:t>sorbitol dehydrogenase</a:t>
            </a:r>
            <a:r>
              <a:rPr lang="hr-HR" sz="2000" dirty="0">
                <a:solidFill>
                  <a:srgbClr val="008000"/>
                </a:solidFill>
                <a:latin typeface="Tahoma" pitchFamily="34" charset="0"/>
                <a:ea typeface="+mj-ea"/>
                <a:cs typeface="+mj-cs"/>
              </a:rPr>
              <a:t>  </a:t>
            </a:r>
            <a:r>
              <a:rPr lang="hr-HR" sz="2000" dirty="0">
                <a:latin typeface="Tahoma" pitchFamily="34" charset="0"/>
                <a:ea typeface="+mj-ea"/>
                <a:cs typeface="+mj-cs"/>
              </a:rPr>
              <a:t>are expressed in male reproductive tissues.</a:t>
            </a:r>
            <a:endParaRPr lang="en-US" sz="2000" dirty="0"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313" y="6021388"/>
            <a:ext cx="7826375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sr-Latn-RS" sz="1600" b="1" dirty="0" smtClean="0">
                <a:latin typeface="Tahoma" pitchFamily="34" charset="0"/>
                <a:cs typeface="Tahoma" pitchFamily="34" charset="0"/>
              </a:rPr>
              <a:t>Sorbitol</a:t>
            </a:r>
            <a:r>
              <a:rPr lang="hr-HR" altLang="sr-Latn-RS" sz="1600" dirty="0" smtClean="0">
                <a:latin typeface="Tahoma" pitchFamily="34" charset="0"/>
                <a:cs typeface="Tahoma" pitchFamily="34" charset="0"/>
              </a:rPr>
              <a:t> – naturally occuring sweetener (</a:t>
            </a:r>
            <a:r>
              <a:rPr lang="en-US" altLang="sr-Latn-RS" sz="1600" dirty="0" smtClean="0">
                <a:latin typeface="Tahoma" pitchFamily="34" charset="0"/>
                <a:cs typeface="Tahoma" pitchFamily="34" charset="0"/>
              </a:rPr>
              <a:t>apples, pears, peaches, </a:t>
            </a:r>
            <a:r>
              <a:rPr lang="hr-HR" altLang="sr-Latn-RS" sz="1600" dirty="0" smtClean="0">
                <a:latin typeface="Tahoma" pitchFamily="34" charset="0"/>
                <a:cs typeface="Tahoma" pitchFamily="34" charset="0"/>
              </a:rPr>
              <a:t>pr</a:t>
            </a:r>
            <a:r>
              <a:rPr lang="en-US" altLang="sr-Latn-RS" sz="1600" dirty="0" err="1" smtClean="0">
                <a:latin typeface="Tahoma" pitchFamily="34" charset="0"/>
                <a:cs typeface="Tahoma" pitchFamily="34" charset="0"/>
              </a:rPr>
              <a:t>unes</a:t>
            </a:r>
            <a:r>
              <a:rPr lang="hr-HR" altLang="sr-Latn-RS" sz="1600" dirty="0" smtClean="0">
                <a:latin typeface="Tahoma" pitchFamily="34" charset="0"/>
                <a:cs typeface="Tahoma" pitchFamily="34" charset="0"/>
              </a:rPr>
              <a:t>); also found in sugar-free chewing gum, ice cream; may have laxative effects.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3850" y="3357563"/>
            <a:ext cx="8039100" cy="2392362"/>
            <a:chOff x="323850" y="3357563"/>
            <a:chExt cx="8039100" cy="2392362"/>
          </a:xfrm>
        </p:grpSpPr>
        <p:pic>
          <p:nvPicPr>
            <p:cNvPr id="28678" name="Picture 13"/>
            <p:cNvPicPr>
              <a:picLocks noChangeAspect="1" noChangeArrowheads="1"/>
            </p:cNvPicPr>
            <p:nvPr/>
          </p:nvPicPr>
          <p:blipFill>
            <a:blip r:embed="rId3">
              <a:lum bright="-2000" contras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3357563"/>
              <a:ext cx="8039100" cy="239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79" name="TextBox 1"/>
            <p:cNvSpPr txBox="1">
              <a:spLocks noChangeArrowheads="1"/>
            </p:cNvSpPr>
            <p:nvPr/>
          </p:nvSpPr>
          <p:spPr bwMode="auto">
            <a:xfrm>
              <a:off x="1772196" y="4586932"/>
              <a:ext cx="18722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800" i="1">
                  <a:solidFill>
                    <a:srgbClr val="0000CC"/>
                  </a:solidFill>
                  <a:latin typeface="Arial" panose="020B0604020202020204" pitchFamily="34" charset="0"/>
                </a:rPr>
                <a:t>Aldose reductase</a:t>
              </a:r>
            </a:p>
          </p:txBody>
        </p:sp>
        <p:sp>
          <p:nvSpPr>
            <p:cNvPr id="28680" name="TextBox 6"/>
            <p:cNvSpPr txBox="1">
              <a:spLocks noChangeArrowheads="1"/>
            </p:cNvSpPr>
            <p:nvPr/>
          </p:nvSpPr>
          <p:spPr bwMode="auto">
            <a:xfrm>
              <a:off x="5076056" y="4522688"/>
              <a:ext cx="18722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800" i="1">
                  <a:solidFill>
                    <a:srgbClr val="0000CC"/>
                  </a:solidFill>
                  <a:latin typeface="Arial" panose="020B0604020202020204" pitchFamily="34" charset="0"/>
                </a:rPr>
                <a:t>Sorbitol dehydrogenase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950" y="404813"/>
            <a:ext cx="5543550" cy="560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400" b="1" u="sng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Disorders</a:t>
            </a:r>
            <a:r>
              <a:rPr lang="hr-HR" sz="2400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400" b="1" u="sng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hr-HR" sz="2400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400" b="1" u="sng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fructose</a:t>
            </a:r>
            <a:r>
              <a:rPr lang="hr-HR" sz="2400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400" b="1" u="sng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metabolism</a:t>
            </a:r>
            <a:endParaRPr lang="hr-HR" sz="2400" b="1" u="sng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hr-H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hr-H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hr-HR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Essential fructosuria 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– deficiency of hepatic </a:t>
            </a:r>
            <a:r>
              <a:rPr lang="hr-HR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fructokinase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; the condition is harmless and asymptomatic.</a:t>
            </a:r>
          </a:p>
          <a:p>
            <a:pPr marL="342900" indent="-342900">
              <a:buFontTx/>
              <a:buAutoNum type="arabicParenR"/>
              <a:defRPr/>
            </a:pPr>
            <a:endParaRPr lang="hr-H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hr-HR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Hereditary fructose intolerance 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– deficiency of hepatic </a:t>
            </a:r>
            <a:r>
              <a:rPr lang="hr-HR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aldolase B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; a potentially lethal disorder; </a:t>
            </a:r>
            <a:r>
              <a:rPr lang="hr-H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symptoms: severe hypoglycemia and vomiting following fructose intake, jaundice, hepatomegaly, hepatic failure; hypoglycemia is caused by accumulated fructose 1-phosphate which interferes with glycogenolysis and gluconeogenesis.                                                                 </a:t>
            </a:r>
          </a:p>
          <a:p>
            <a:pPr>
              <a:defRPr/>
            </a:pPr>
            <a:r>
              <a:rPr lang="hr-HR" b="1" i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Treatment</a:t>
            </a:r>
            <a:r>
              <a:rPr lang="hr-HR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for both disorders: restriction of dietary fructose and sucrose.</a:t>
            </a:r>
          </a:p>
          <a:p>
            <a:pPr marL="342900" indent="-342900">
              <a:buFontTx/>
              <a:buAutoNum type="arabicParenR"/>
              <a:defRPr/>
            </a:pPr>
            <a:endParaRPr lang="hr-H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hr-HR" b="1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3) Hereditary </a:t>
            </a:r>
            <a:r>
              <a:rPr lang="hr-HR" b="1" i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fructose 1,6-bisphosphatase </a:t>
            </a:r>
            <a:r>
              <a:rPr lang="hr-HR" b="1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deficiency</a:t>
            </a:r>
            <a:r>
              <a:rPr lang="hr-HR" i="1" dirty="0">
                <a:latin typeface="Tahoma" pitchFamily="34" charset="0"/>
                <a:ea typeface="Tahoma" pitchFamily="34" charset="0"/>
                <a:cs typeface="Tahoma" pitchFamily="34" charset="0"/>
              </a:rPr>
              <a:t> – leads to impaired gluconeogenesis and hypoglycemia.</a:t>
            </a:r>
            <a:endParaRPr lang="hr-HR" i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9699" name="Group 15"/>
          <p:cNvGrpSpPr>
            <a:grpSpLocks/>
          </p:cNvGrpSpPr>
          <p:nvPr/>
        </p:nvGrpSpPr>
        <p:grpSpPr bwMode="auto">
          <a:xfrm>
            <a:off x="5580063" y="1339850"/>
            <a:ext cx="3384550" cy="4610100"/>
            <a:chOff x="6419787" y="836712"/>
            <a:chExt cx="2544701" cy="3529137"/>
          </a:xfrm>
        </p:grpSpPr>
        <p:pic>
          <p:nvPicPr>
            <p:cNvPr id="29700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787" y="836712"/>
              <a:ext cx="2544701" cy="352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01" name="Group 11"/>
            <p:cNvGrpSpPr>
              <a:grpSpLocks/>
            </p:cNvGrpSpPr>
            <p:nvPr/>
          </p:nvGrpSpPr>
          <p:grpSpPr bwMode="auto">
            <a:xfrm>
              <a:off x="7092280" y="1484784"/>
              <a:ext cx="288032" cy="288033"/>
              <a:chOff x="3924300" y="3500438"/>
              <a:chExt cx="503238" cy="433387"/>
            </a:xfrm>
          </p:grpSpPr>
          <p:sp>
            <p:nvSpPr>
              <p:cNvPr id="29705" name="Line 9"/>
              <p:cNvSpPr>
                <a:spLocks noChangeShapeType="1"/>
              </p:cNvSpPr>
              <p:nvPr/>
            </p:nvSpPr>
            <p:spPr bwMode="auto">
              <a:xfrm flipH="1">
                <a:off x="3924300" y="3500438"/>
                <a:ext cx="503238" cy="433387"/>
              </a:xfrm>
              <a:prstGeom prst="line">
                <a:avLst/>
              </a:prstGeom>
              <a:noFill/>
              <a:ln w="19050">
                <a:solidFill>
                  <a:srgbClr val="FF0000">
                    <a:alpha val="74117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6" name="Line 8"/>
              <p:cNvSpPr>
                <a:spLocks noChangeShapeType="1"/>
              </p:cNvSpPr>
              <p:nvPr/>
            </p:nvSpPr>
            <p:spPr bwMode="auto">
              <a:xfrm>
                <a:off x="3924300" y="3500438"/>
                <a:ext cx="431800" cy="433387"/>
              </a:xfrm>
              <a:prstGeom prst="line">
                <a:avLst/>
              </a:prstGeom>
              <a:noFill/>
              <a:ln w="38100">
                <a:solidFill>
                  <a:srgbClr val="FF0000">
                    <a:alpha val="74117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02" name="Group 12"/>
            <p:cNvGrpSpPr>
              <a:grpSpLocks/>
            </p:cNvGrpSpPr>
            <p:nvPr/>
          </p:nvGrpSpPr>
          <p:grpSpPr bwMode="auto">
            <a:xfrm>
              <a:off x="6948264" y="2348880"/>
              <a:ext cx="288032" cy="288033"/>
              <a:chOff x="3924300" y="3500438"/>
              <a:chExt cx="503238" cy="433387"/>
            </a:xfrm>
          </p:grpSpPr>
          <p:sp>
            <p:nvSpPr>
              <p:cNvPr id="29703" name="Line 9"/>
              <p:cNvSpPr>
                <a:spLocks noChangeShapeType="1"/>
              </p:cNvSpPr>
              <p:nvPr/>
            </p:nvSpPr>
            <p:spPr bwMode="auto">
              <a:xfrm flipH="1">
                <a:off x="3924300" y="3500438"/>
                <a:ext cx="503238" cy="433387"/>
              </a:xfrm>
              <a:prstGeom prst="line">
                <a:avLst/>
              </a:prstGeom>
              <a:noFill/>
              <a:ln w="19050">
                <a:solidFill>
                  <a:srgbClr val="FF0000">
                    <a:alpha val="74117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4" name="Line 8"/>
              <p:cNvSpPr>
                <a:spLocks noChangeShapeType="1"/>
              </p:cNvSpPr>
              <p:nvPr/>
            </p:nvSpPr>
            <p:spPr bwMode="auto">
              <a:xfrm>
                <a:off x="3924300" y="3500438"/>
                <a:ext cx="431800" cy="433387"/>
              </a:xfrm>
              <a:prstGeom prst="line">
                <a:avLst/>
              </a:prstGeom>
              <a:noFill/>
              <a:ln w="38100">
                <a:solidFill>
                  <a:srgbClr val="FF0000">
                    <a:alpha val="74117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827088" y="44450"/>
            <a:ext cx="5634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b="1" u="sng">
                <a:solidFill>
                  <a:srgbClr val="FF0000"/>
                </a:solidFill>
              </a:rPr>
              <a:t>GALACTOSE METABOLISM</a:t>
            </a:r>
          </a:p>
        </p:txBody>
      </p:sp>
      <p:pic>
        <p:nvPicPr>
          <p:cNvPr id="30723" name="Picture 6" descr="Structural-formula-for-x3b1-d-galact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31900"/>
            <a:ext cx="2381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3492500" y="1397000"/>
            <a:ext cx="5400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r-HR" altLang="sr-Latn-RS" sz="2400" b="1"/>
              <a:t>Gal is a product of lactose hydrolysis.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2400" b="1"/>
              <a:t>Phosphorylation at C-1 produces </a:t>
            </a:r>
            <a:r>
              <a:rPr lang="hr-HR" altLang="sr-Latn-RS" sz="2400" b="1">
                <a:solidFill>
                  <a:srgbClr val="0000CC"/>
                </a:solidFill>
              </a:rPr>
              <a:t>galactose 1-phosphate </a:t>
            </a:r>
            <a:r>
              <a:rPr lang="hr-HR" altLang="sr-Latn-RS" sz="2400" b="1"/>
              <a:t>by catalyzing action of </a:t>
            </a:r>
            <a:r>
              <a:rPr lang="hr-HR" altLang="sr-Latn-RS" sz="2400" b="1" u="sng">
                <a:solidFill>
                  <a:srgbClr val="0000CC"/>
                </a:solidFill>
              </a:rPr>
              <a:t>galactokinase</a:t>
            </a:r>
            <a:r>
              <a:rPr lang="hr-HR" altLang="sr-Latn-RS" sz="2400" b="1"/>
              <a:t>.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87750"/>
            <a:ext cx="7777162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611188" y="549275"/>
            <a:ext cx="7056437" cy="5478463"/>
            <a:chOff x="611560" y="548680"/>
            <a:chExt cx="7056487" cy="5478463"/>
          </a:xfrm>
        </p:grpSpPr>
        <p:pic>
          <p:nvPicPr>
            <p:cNvPr id="3174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548680"/>
              <a:ext cx="6048375" cy="547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8" name="Text Box 7"/>
            <p:cNvSpPr txBox="1">
              <a:spLocks noChangeArrowheads="1"/>
            </p:cNvSpPr>
            <p:nvPr/>
          </p:nvSpPr>
          <p:spPr bwMode="auto">
            <a:xfrm>
              <a:off x="611560" y="4481825"/>
              <a:ext cx="3888432" cy="1323439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hr-HR" altLang="sr-Latn-RS" sz="2000" b="1" u="sng"/>
                <a:t>Conversion of UDP-Glc to UDP-Gal </a:t>
              </a:r>
              <a:r>
                <a:rPr lang="hr-HR" altLang="sr-Latn-RS" sz="2000" b="1"/>
                <a:t>is important for synthesis of complex glycoconjugate structures  (glycolipids and glycoproteins)!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5253443" y="2518768"/>
              <a:ext cx="2305066" cy="7937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60350"/>
            <a:ext cx="8864600" cy="633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30200" y="6094413"/>
            <a:ext cx="2014538" cy="647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i="1">
                <a:solidFill>
                  <a:srgbClr val="FF0000"/>
                </a:solidFill>
                <a:latin typeface="Arial" panose="020B0604020202020204" pitchFamily="34" charset="0"/>
              </a:rPr>
              <a:t>Overview of Gal metabolism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113" y="1023938"/>
            <a:ext cx="7775575" cy="4338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400" b="1" u="sng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Disorders</a:t>
            </a:r>
            <a:r>
              <a:rPr lang="hr-HR" sz="2400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400" b="1" u="sng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hr-HR" sz="2400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400" b="1" u="sng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galactose</a:t>
            </a:r>
            <a:r>
              <a:rPr lang="hr-HR" sz="2400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400" b="1" u="sng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metabolism</a:t>
            </a:r>
            <a:endParaRPr lang="hr-HR" sz="2400" b="1" u="sng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hr-H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defRPr/>
            </a:pPr>
            <a:endParaRPr lang="hr-H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hr-HR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Galactosemias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due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to</a:t>
            </a:r>
          </a:p>
          <a:p>
            <a:pPr marL="342900" indent="-342900">
              <a:defRPr/>
            </a:pP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	a)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deficiency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b="1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galactokinase</a:t>
            </a:r>
            <a:endParaRPr lang="hr-HR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defRPr/>
            </a:pP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	b)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deficiency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b="1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galactose</a:t>
            </a:r>
            <a:r>
              <a:rPr lang="hr-HR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1-</a:t>
            </a:r>
            <a:r>
              <a:rPr lang="hr-HR" b="1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phosphate</a:t>
            </a:r>
            <a:r>
              <a:rPr lang="hr-HR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b="1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uridyltransferase</a:t>
            </a:r>
            <a:endParaRPr lang="hr-HR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defRPr/>
            </a:pP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342900" indent="-342900">
              <a:defRPr/>
            </a:pPr>
            <a:r>
              <a:rPr lang="hr-HR" i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hr-HR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Symptoms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vomiting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diarrhea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following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milk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ingestion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increased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blood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concentration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galactose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more severe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cases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also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blindness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liver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damage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defRPr/>
            </a:pPr>
            <a:endParaRPr lang="hr-H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defRPr/>
            </a:pP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2) </a:t>
            </a:r>
            <a:r>
              <a:rPr lang="hr-HR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Deficiency</a:t>
            </a:r>
            <a:r>
              <a:rPr lang="hr-HR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hr-HR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UDP-</a:t>
            </a:r>
            <a:r>
              <a:rPr lang="hr-HR" b="1" u="sng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galactose</a:t>
            </a:r>
            <a:r>
              <a:rPr lang="hr-HR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4-</a:t>
            </a:r>
            <a:r>
              <a:rPr lang="hr-HR" b="1" u="sng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epimerase</a:t>
            </a:r>
            <a:endParaRPr lang="hr-HR" b="1" u="sng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defRPr/>
            </a:pPr>
            <a:endParaRPr lang="hr-HR" b="1" u="sng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defRPr/>
            </a:pP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hr-HR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Treatment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for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both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types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disorders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restriction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dietary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galactose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buFontTx/>
              <a:buAutoNum type="arabicParenR"/>
              <a:defRPr/>
            </a:pPr>
            <a:endParaRPr lang="hr-HR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1560" y="2276872"/>
            <a:ext cx="7993063" cy="3170099"/>
          </a:xfrm>
          <a:prstGeom prst="rect">
            <a:avLst/>
          </a:prstGeom>
          <a:noFill/>
          <a:ln w="158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2000" b="1" dirty="0" err="1" smtClean="0"/>
              <a:t>Pentose</a:t>
            </a:r>
            <a:r>
              <a:rPr lang="hr-HR" altLang="sr-Latn-RS" sz="2000" b="1" dirty="0" smtClean="0"/>
              <a:t> phosphate pathway occurs in cytosol.</a:t>
            </a:r>
          </a:p>
          <a:p>
            <a:pPr marL="0" indent="0" algn="ctr" eaLnBrk="1" hangingPunct="1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hr-HR" altLang="sr-Latn-RS" sz="2000" b="1" u="sng" dirty="0" smtClean="0"/>
              <a:t>Oxidative phase</a:t>
            </a:r>
            <a:endParaRPr lang="hr-HR" altLang="sr-Latn-RS" sz="2000" dirty="0" smtClean="0"/>
          </a:p>
          <a:p>
            <a:pPr marL="0" indent="0" algn="ctr" eaLnBrk="1" hangingPunct="1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hr-HR" altLang="sr-Latn-RS" sz="2000" dirty="0" err="1" smtClean="0"/>
              <a:t>Formation</a:t>
            </a:r>
            <a:r>
              <a:rPr lang="hr-HR" altLang="sr-Latn-RS" sz="2000" dirty="0" smtClean="0"/>
              <a:t> of NADPH and pentoses; alternative pathway of glucose oxidation without ATP </a:t>
            </a:r>
            <a:r>
              <a:rPr lang="hr-HR" altLang="sr-Latn-RS" sz="2000" dirty="0" err="1" smtClean="0"/>
              <a:t>production</a:t>
            </a:r>
            <a:r>
              <a:rPr lang="hr-HR" altLang="sr-Latn-RS" sz="2000" dirty="0" smtClean="0"/>
              <a:t>.</a:t>
            </a:r>
          </a:p>
          <a:p>
            <a:pPr marL="0" indent="0" algn="ctr" eaLnBrk="1" hangingPunct="1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hr-HR" altLang="sr-Latn-RS" sz="2000" b="1" u="sng" dirty="0" smtClean="0"/>
              <a:t>Non-oxidative phase                                                                                              </a:t>
            </a:r>
          </a:p>
          <a:p>
            <a:pPr marL="0" indent="0" algn="ctr" eaLnBrk="1" hangingPunct="1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hr-HR" altLang="sr-Latn-RS" sz="2000" dirty="0" err="1" smtClean="0"/>
              <a:t>Transformation</a:t>
            </a:r>
            <a:r>
              <a:rPr lang="hr-HR" altLang="sr-Latn-RS" sz="2000" dirty="0" smtClean="0"/>
              <a:t> of monosaccharides containing 3, 4, 5, 6 and 7 carbon atoms; </a:t>
            </a:r>
            <a:r>
              <a:rPr lang="hr-HR" altLang="sr-Latn-RS" sz="2000" dirty="0" err="1" smtClean="0"/>
              <a:t>sequence</a:t>
            </a:r>
            <a:r>
              <a:rPr lang="en-US" altLang="sr-Latn-RS" sz="2000" dirty="0" smtClean="0"/>
              <a:t>s</a:t>
            </a:r>
            <a:r>
              <a:rPr lang="hr-HR" altLang="sr-Latn-RS" sz="2000" dirty="0" smtClean="0"/>
              <a:t> </a:t>
            </a:r>
            <a:r>
              <a:rPr lang="hr-HR" altLang="sr-Latn-RS" sz="2000" dirty="0" smtClean="0"/>
              <a:t>of transformation </a:t>
            </a:r>
            <a:r>
              <a:rPr lang="hr-HR" altLang="sr-Latn-RS" sz="2000" dirty="0" err="1" smtClean="0"/>
              <a:t>reactions</a:t>
            </a:r>
            <a:r>
              <a:rPr lang="hr-HR" altLang="sr-Latn-RS" sz="2000" dirty="0" smtClean="0"/>
              <a:t> </a:t>
            </a:r>
            <a:r>
              <a:rPr lang="en-US" altLang="sr-Latn-RS" sz="2000" dirty="0" smtClean="0"/>
              <a:t>are </a:t>
            </a:r>
            <a:r>
              <a:rPr lang="hr-HR" altLang="sr-Latn-RS" sz="2000" dirty="0" err="1" smtClean="0"/>
              <a:t>catalyzed</a:t>
            </a:r>
            <a:r>
              <a:rPr lang="hr-HR" altLang="sr-Latn-RS" sz="2000" dirty="0" smtClean="0"/>
              <a:t> by enzymes </a:t>
            </a:r>
            <a:r>
              <a:rPr lang="hr-HR" altLang="sr-Latn-RS" sz="2000" b="1" i="1" dirty="0" smtClean="0"/>
              <a:t>transketolases</a:t>
            </a:r>
            <a:r>
              <a:rPr lang="hr-HR" altLang="sr-Latn-RS" sz="2000" dirty="0" smtClean="0"/>
              <a:t> and </a:t>
            </a:r>
            <a:r>
              <a:rPr lang="hr-HR" altLang="sr-Latn-RS" sz="2000" b="1" i="1" dirty="0" err="1" smtClean="0"/>
              <a:t>transaldolases</a:t>
            </a:r>
            <a:r>
              <a:rPr lang="hr-HR" altLang="sr-Latn-RS" sz="2000" i="1" dirty="0" smtClean="0"/>
              <a:t>.</a:t>
            </a:r>
            <a:endParaRPr lang="hr-HR" altLang="sr-Latn-R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619672" y="1268760"/>
            <a:ext cx="562186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indent="0" algn="ctr" eaLnBrk="1" hangingPunct="1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hr-HR" altLang="sr-Latn-RS" sz="3200" b="1" dirty="0">
                <a:solidFill>
                  <a:srgbClr val="FF0000"/>
                </a:solidFill>
                <a:latin typeface="+mn-lt"/>
              </a:rPr>
              <a:t>PENTOSE PHOSPHATE 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827088" y="692150"/>
            <a:ext cx="741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hr-HR" altLang="sr-Latn-RS" sz="2000" b="1">
                <a:latin typeface="Tahoma" panose="020B0604030504040204" pitchFamily="34" charset="0"/>
                <a:cs typeface="Tahoma" panose="020B0604030504040204" pitchFamily="34" charset="0"/>
              </a:rPr>
              <a:t>galactosemias</a:t>
            </a:r>
            <a:r>
              <a:rPr lang="hr-HR" altLang="sr-Latn-RS" sz="2000">
                <a:latin typeface="Tahoma" panose="020B0604030504040204" pitchFamily="34" charset="0"/>
                <a:cs typeface="Tahoma" panose="020B0604030504040204" pitchFamily="34" charset="0"/>
              </a:rPr>
              <a:t>, lens cataract and eventually blindness is related to formation of toxic compound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galactitol</a:t>
            </a:r>
            <a:r>
              <a:rPr lang="hr-HR" altLang="sr-Latn-RS" sz="200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sr-Latn-R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87" name="Picture 9" descr="18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20938"/>
            <a:ext cx="3671888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4321175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79388" y="4508500"/>
            <a:ext cx="4752975" cy="206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Tahoma" panose="020B0604030504040204" pitchFamily="34" charset="0"/>
                <a:cs typeface="Tahoma" panose="020B0604030504040204" pitchFamily="34" charset="0"/>
              </a:rPr>
              <a:t>Lactose production is restricted to the mammary glands</a:t>
            </a:r>
            <a:r>
              <a:rPr lang="hr-HR" altLang="sr-Latn-RS" sz="1600">
                <a:latin typeface="Tahoma" panose="020B0604030504040204" pitchFamily="34" charset="0"/>
                <a:cs typeface="Tahoma" panose="020B0604030504040204" pitchFamily="34" charset="0"/>
              </a:rPr>
              <a:t>. Th</a:t>
            </a:r>
            <a:r>
              <a:rPr lang="en-US" altLang="sr-Latn-RS" sz="1600">
                <a:latin typeface="Tahoma" panose="020B0604030504040204" pitchFamily="34" charset="0"/>
                <a:cs typeface="Tahoma" panose="020B0604030504040204" pitchFamily="34" charset="0"/>
              </a:rPr>
              <a:t>e complete </a:t>
            </a:r>
            <a:r>
              <a:rPr lang="en-US" altLang="sr-Latn-RS" sz="1600" b="1" i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lactose synthase</a:t>
            </a:r>
            <a:r>
              <a:rPr lang="en-US" altLang="sr-Latn-RS" sz="1600" i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sr-Latn-RS" sz="1600">
                <a:latin typeface="Tahoma" panose="020B0604030504040204" pitchFamily="34" charset="0"/>
                <a:cs typeface="Tahoma" panose="020B0604030504040204" pitchFamily="34" charset="0"/>
              </a:rPr>
              <a:t>complex includes </a:t>
            </a:r>
            <a:r>
              <a:rPr lang="en-US" altLang="sr-Latn-RS" sz="1600" i="1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galactosyl transferase</a:t>
            </a:r>
            <a:r>
              <a:rPr lang="en-US" altLang="sr-Latn-RS" sz="1600" i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sr-Latn-RS" sz="1600">
                <a:latin typeface="Tahoma" panose="020B0604030504040204" pitchFamily="34" charset="0"/>
                <a:cs typeface="Tahoma" panose="020B0604030504040204" pitchFamily="34" charset="0"/>
              </a:rPr>
              <a:t>and another non-catalytic subunit, </a:t>
            </a:r>
            <a:r>
              <a:rPr lang="en-US" altLang="sr-Latn-RS" sz="160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alpha-lactalbumin</a:t>
            </a:r>
            <a:r>
              <a:rPr lang="en-US" altLang="sr-Latn-RS" sz="160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hr-HR" altLang="sr-Latn-RS" sz="16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Tahoma" panose="020B0604030504040204" pitchFamily="34" charset="0"/>
                <a:cs typeface="Tahoma" panose="020B0604030504040204" pitchFamily="34" charset="0"/>
              </a:rPr>
              <a:t>In the presence of alpha-lactalbumin, </a:t>
            </a:r>
            <a:r>
              <a:rPr lang="en-US" altLang="sr-Latn-RS" sz="1600" i="1">
                <a:latin typeface="Tahoma" panose="020B0604030504040204" pitchFamily="34" charset="0"/>
                <a:cs typeface="Tahoma" panose="020B0604030504040204" pitchFamily="34" charset="0"/>
              </a:rPr>
              <a:t>galactosyl transferase </a:t>
            </a:r>
            <a:r>
              <a:rPr lang="en-US" altLang="sr-Latn-RS" sz="1600">
                <a:latin typeface="Tahoma" panose="020B0604030504040204" pitchFamily="34" charset="0"/>
                <a:cs typeface="Tahoma" panose="020B0604030504040204" pitchFamily="34" charset="0"/>
              </a:rPr>
              <a:t>substrate specificity is switched to use glucose, resulting in lactose production rather than </a:t>
            </a:r>
            <a:r>
              <a:rPr lang="en-US" altLang="sr-Latn-RS" sz="1600" i="1"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sr-Latn-RS" sz="1600">
                <a:latin typeface="Tahoma" panose="020B0604030504040204" pitchFamily="34" charset="0"/>
                <a:cs typeface="Tahoma" panose="020B0604030504040204" pitchFamily="34" charset="0"/>
              </a:rPr>
              <a:t>-acetyllactosamine. </a:t>
            </a:r>
            <a:endParaRPr lang="hr-HR" altLang="sr-Latn-R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2300"/>
            <a:ext cx="38989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550863" y="227013"/>
            <a:ext cx="833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GALACTOSE IS USED FOR </a:t>
            </a:r>
            <a:r>
              <a:rPr lang="hr-HR" altLang="sr-Latn-RS" sz="2000" b="1" u="sng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LACTOSE SYNTHESIS</a:t>
            </a:r>
            <a:r>
              <a:rPr lang="hr-HR" altLang="sr-Latn-RS" sz="2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 MAMMALS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90550"/>
            <a:ext cx="3240088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09" name="Group 37908"/>
          <p:cNvGrpSpPr/>
          <p:nvPr/>
        </p:nvGrpSpPr>
        <p:grpSpPr>
          <a:xfrm>
            <a:off x="128181" y="188640"/>
            <a:ext cx="8908314" cy="5947068"/>
            <a:chOff x="128181" y="188640"/>
            <a:chExt cx="8908314" cy="5947068"/>
          </a:xfrm>
        </p:grpSpPr>
        <p:grpSp>
          <p:nvGrpSpPr>
            <p:cNvPr id="37904" name="Group 37903"/>
            <p:cNvGrpSpPr/>
            <p:nvPr/>
          </p:nvGrpSpPr>
          <p:grpSpPr>
            <a:xfrm>
              <a:off x="128181" y="188640"/>
              <a:ext cx="8908314" cy="5947068"/>
              <a:chOff x="128181" y="188640"/>
              <a:chExt cx="8908314" cy="5947068"/>
            </a:xfrm>
          </p:grpSpPr>
          <p:grpSp>
            <p:nvGrpSpPr>
              <p:cNvPr id="37890" name="Group 12"/>
              <p:cNvGrpSpPr>
                <a:grpSpLocks/>
              </p:cNvGrpSpPr>
              <p:nvPr/>
            </p:nvGrpSpPr>
            <p:grpSpPr bwMode="auto">
              <a:xfrm>
                <a:off x="2933818" y="188640"/>
                <a:ext cx="2884700" cy="2151887"/>
                <a:chOff x="4999564" y="1715112"/>
                <a:chExt cx="3980552" cy="3135965"/>
              </a:xfrm>
            </p:grpSpPr>
            <p:pic>
              <p:nvPicPr>
                <p:cNvPr id="37892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92080" y="1729393"/>
                  <a:ext cx="1573557" cy="11858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893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64288" y="1715112"/>
                  <a:ext cx="1296144" cy="1200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6385070" y="3184243"/>
                  <a:ext cx="274997" cy="749294"/>
                </a:xfrm>
                <a:prstGeom prst="straightConnector1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flipH="1">
                  <a:off x="7307853" y="3184243"/>
                  <a:ext cx="275614" cy="749294"/>
                </a:xfrm>
                <a:prstGeom prst="straightConnector1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89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4999564" y="3909173"/>
                  <a:ext cx="3980552" cy="9419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hr-HR" altLang="en-US" b="1" dirty="0" err="1">
                      <a:latin typeface="Tahoma" panose="020B0604030504040204" pitchFamily="34" charset="0"/>
                      <a:cs typeface="Tahoma" panose="020B0604030504040204" pitchFamily="34" charset="0"/>
                    </a:rPr>
                    <a:t>Glucose</a:t>
                  </a:r>
                  <a:r>
                    <a:rPr lang="hr-HR" altLang="en-US" b="1" dirty="0"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hr-HR" altLang="en-US" b="1" dirty="0" err="1">
                      <a:latin typeface="Tahoma" panose="020B0604030504040204" pitchFamily="34" charset="0"/>
                      <a:cs typeface="Tahoma" panose="020B0604030504040204" pitchFamily="34" charset="0"/>
                    </a:rPr>
                    <a:t>metabolism</a:t>
                  </a:r>
                  <a:r>
                    <a:rPr lang="hr-HR" altLang="en-US" b="1" dirty="0">
                      <a:latin typeface="Tahoma" panose="020B0604030504040204" pitchFamily="34" charset="0"/>
                      <a:cs typeface="Tahoma" panose="020B0604030504040204" pitchFamily="34" charset="0"/>
                    </a:rPr>
                    <a:t>/</a:t>
                  </a:r>
                  <a:r>
                    <a:rPr lang="hr-HR" altLang="en-US" b="1" dirty="0" err="1">
                      <a:latin typeface="Tahoma" panose="020B0604030504040204" pitchFamily="34" charset="0"/>
                      <a:cs typeface="Tahoma" panose="020B0604030504040204" pitchFamily="34" charset="0"/>
                    </a:rPr>
                    <a:t>utilization</a:t>
                  </a:r>
                  <a:endParaRPr lang="hr-HR" altLang="en-US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28181" y="2503945"/>
                <a:ext cx="5456123" cy="3631763"/>
                <a:chOff x="340013" y="2636912"/>
                <a:chExt cx="5007589" cy="3631763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340013" y="2636912"/>
                  <a:ext cx="5007589" cy="3631763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  <a:latin typeface="+mn-lt"/>
                    </a:rPr>
                    <a:t>FRUCTOSE (</a:t>
                  </a:r>
                  <a:r>
                    <a:rPr lang="en-US" sz="2000" b="1" dirty="0" err="1" smtClean="0">
                      <a:solidFill>
                        <a:srgbClr val="FF0000"/>
                      </a:solidFill>
                      <a:latin typeface="+mn-lt"/>
                    </a:rPr>
                    <a:t>Fru</a:t>
                  </a:r>
                  <a:r>
                    <a:rPr lang="en-US" sz="2000" b="1" dirty="0" smtClean="0">
                      <a:solidFill>
                        <a:srgbClr val="FF0000"/>
                      </a:solidFill>
                      <a:latin typeface="+mn-lt"/>
                    </a:rPr>
                    <a:t>)</a:t>
                  </a:r>
                </a:p>
                <a:p>
                  <a:pPr algn="ctr"/>
                  <a:endParaRPr lang="en-US" sz="1600" b="1" dirty="0" smtClean="0">
                    <a:latin typeface="+mn-lt"/>
                  </a:endParaRPr>
                </a:p>
                <a:p>
                  <a:r>
                    <a:rPr lang="en-US" sz="1600" b="1" dirty="0" smtClean="0">
                      <a:latin typeface="+mn-lt"/>
                    </a:rPr>
                    <a:t>Liver 				Other tissues</a:t>
                  </a:r>
                </a:p>
                <a:p>
                  <a:r>
                    <a:rPr lang="en-US" sz="1600" dirty="0" smtClean="0">
                      <a:latin typeface="+mn-lt"/>
                      <a:sym typeface="Symbol" panose="05050102010706020507" pitchFamily="18" charset="2"/>
                    </a:rPr>
                    <a:t>-----------------------------------------------------------------------------</a:t>
                  </a:r>
                </a:p>
                <a:p>
                  <a:r>
                    <a:rPr lang="en-US" sz="1600" b="1" dirty="0" err="1" smtClean="0">
                      <a:latin typeface="+mn-lt"/>
                      <a:sym typeface="Symbol" panose="05050102010706020507" pitchFamily="18" charset="2"/>
                    </a:rPr>
                    <a:t>Fru</a:t>
                  </a:r>
                  <a:r>
                    <a:rPr lang="en-US" sz="1600" dirty="0" smtClean="0">
                      <a:latin typeface="+mn-lt"/>
                      <a:sym typeface="Symbol" panose="05050102010706020507" pitchFamily="18" charset="2"/>
                    </a:rPr>
                    <a:t>				</a:t>
                  </a:r>
                  <a:r>
                    <a:rPr lang="en-US" sz="1600" b="1" dirty="0" err="1" smtClean="0">
                      <a:latin typeface="+mn-lt"/>
                      <a:sym typeface="Symbol" panose="05050102010706020507" pitchFamily="18" charset="2"/>
                    </a:rPr>
                    <a:t>Fru</a:t>
                  </a:r>
                  <a:endParaRPr lang="en-US" sz="1600" b="1" dirty="0">
                    <a:latin typeface="+mn-lt"/>
                    <a:sym typeface="Symbol" panose="05050102010706020507" pitchFamily="18" charset="2"/>
                  </a:endParaRPr>
                </a:p>
                <a:p>
                  <a:r>
                    <a:rPr lang="en-US" sz="1600" dirty="0">
                      <a:sym typeface="Symbol" panose="05050102010706020507" pitchFamily="18" charset="2"/>
                    </a:rPr>
                    <a:t></a:t>
                  </a:r>
                  <a:r>
                    <a:rPr lang="en-US" sz="1600" dirty="0">
                      <a:latin typeface="+mn-lt"/>
                      <a:sym typeface="Symbol" panose="05050102010706020507" pitchFamily="18" charset="2"/>
                    </a:rPr>
                    <a:t> </a:t>
                  </a:r>
                  <a:r>
                    <a:rPr lang="en-US" sz="1400" i="1" dirty="0" err="1">
                      <a:latin typeface="+mn-lt"/>
                      <a:sym typeface="Symbol" panose="05050102010706020507" pitchFamily="18" charset="2"/>
                    </a:rPr>
                    <a:t>fructokinase</a:t>
                  </a:r>
                  <a:r>
                    <a:rPr lang="en-US" sz="1600" i="1" dirty="0">
                      <a:sym typeface="Symbol" panose="05050102010706020507" pitchFamily="18" charset="2"/>
                    </a:rPr>
                    <a:t> </a:t>
                  </a:r>
                  <a:r>
                    <a:rPr lang="en-US" sz="1600" dirty="0" smtClean="0">
                      <a:latin typeface="+mn-lt"/>
                    </a:rPr>
                    <a:t>			</a:t>
                  </a:r>
                  <a:r>
                    <a:rPr lang="en-US" sz="1600" dirty="0" smtClean="0">
                      <a:latin typeface="+mn-lt"/>
                      <a:sym typeface="Symbol" panose="05050102010706020507" pitchFamily="18" charset="2"/>
                    </a:rPr>
                    <a:t> </a:t>
                  </a:r>
                  <a:r>
                    <a:rPr lang="en-US" sz="1400" i="1" dirty="0" smtClean="0">
                      <a:latin typeface="+mn-lt"/>
                      <a:sym typeface="Symbol" panose="05050102010706020507" pitchFamily="18" charset="2"/>
                    </a:rPr>
                    <a:t>hexokinase</a:t>
                  </a:r>
                  <a:endParaRPr lang="en-US" sz="1400" i="1" dirty="0" smtClean="0">
                    <a:latin typeface="+mn-lt"/>
                  </a:endParaRPr>
                </a:p>
                <a:p>
                  <a:r>
                    <a:rPr lang="en-US" sz="1600" b="1" dirty="0" smtClean="0">
                      <a:latin typeface="+mn-lt"/>
                    </a:rPr>
                    <a:t>Fru-1-phosphate</a:t>
                  </a:r>
                  <a:r>
                    <a:rPr lang="en-US" sz="1600" dirty="0" smtClean="0">
                      <a:latin typeface="+mn-lt"/>
                    </a:rPr>
                    <a:t>			</a:t>
                  </a:r>
                  <a:r>
                    <a:rPr lang="en-US" sz="1600" b="1" dirty="0" smtClean="0">
                      <a:latin typeface="+mn-lt"/>
                    </a:rPr>
                    <a:t>Fru-6-phosphate</a:t>
                  </a:r>
                  <a:endParaRPr lang="en-US" sz="1600" b="1" dirty="0">
                    <a:latin typeface="+mn-lt"/>
                  </a:endParaRPr>
                </a:p>
                <a:p>
                  <a:pPr marL="285750" indent="-285750">
                    <a:buFont typeface="Symbol" panose="05050102010706020507" pitchFamily="18" charset="2"/>
                    <a:buChar char="¯"/>
                  </a:pPr>
                  <a:r>
                    <a:rPr lang="en-US" sz="1400" i="1" dirty="0">
                      <a:latin typeface="+mn-lt"/>
                      <a:sym typeface="Symbol" panose="05050102010706020507" pitchFamily="18" charset="2"/>
                    </a:rPr>
                    <a:t>a</a:t>
                  </a:r>
                  <a:r>
                    <a:rPr lang="en-US" sz="1400" i="1" dirty="0" smtClean="0">
                      <a:latin typeface="+mn-lt"/>
                      <a:sym typeface="Symbol" panose="05050102010706020507" pitchFamily="18" charset="2"/>
                    </a:rPr>
                    <a:t>ldolase</a:t>
                  </a:r>
                  <a:r>
                    <a:rPr lang="en-US" sz="1600" i="1" dirty="0" smtClean="0">
                      <a:latin typeface="+mn-lt"/>
                      <a:sym typeface="Symbol" panose="05050102010706020507" pitchFamily="18" charset="2"/>
                    </a:rPr>
                    <a:t>				</a:t>
                  </a:r>
                  <a:r>
                    <a:rPr lang="en-US" sz="1600" dirty="0" smtClean="0">
                      <a:latin typeface="+mn-lt"/>
                      <a:sym typeface="Symbol" panose="05050102010706020507" pitchFamily="18" charset="2"/>
                    </a:rPr>
                    <a:t></a:t>
                  </a:r>
                </a:p>
                <a:p>
                  <a:r>
                    <a:rPr lang="en-US" sz="1600" b="1" dirty="0" smtClean="0">
                      <a:latin typeface="+mn-lt"/>
                      <a:sym typeface="Symbol" panose="05050102010706020507" pitchFamily="18" charset="2"/>
                    </a:rPr>
                    <a:t>Dihydroxyacetone phosphate		</a:t>
                  </a:r>
                  <a:r>
                    <a:rPr lang="en-US" sz="1600" dirty="0" smtClean="0">
                      <a:sym typeface="Symbol" panose="05050102010706020507" pitchFamily="18" charset="2"/>
                    </a:rPr>
                    <a:t></a:t>
                  </a:r>
                  <a:endParaRPr lang="en-US" sz="1600" b="1" dirty="0" smtClean="0">
                    <a:latin typeface="+mn-lt"/>
                    <a:sym typeface="Symbol" panose="05050102010706020507" pitchFamily="18" charset="2"/>
                  </a:endParaRPr>
                </a:p>
                <a:p>
                  <a:r>
                    <a:rPr lang="en-US" sz="1600" dirty="0" smtClean="0">
                      <a:latin typeface="+mn-lt"/>
                      <a:sym typeface="Symbol" panose="05050102010706020507" pitchFamily="18" charset="2"/>
                    </a:rPr>
                    <a:t>           + Glyceraldehyde		</a:t>
                  </a:r>
                  <a:r>
                    <a:rPr lang="en-US" sz="1600" b="1" i="1" dirty="0" smtClean="0">
                      <a:latin typeface="+mn-lt"/>
                    </a:rPr>
                    <a:t>glycolysis</a:t>
                  </a:r>
                  <a:endParaRPr lang="en-US" sz="1600" b="1" i="1" dirty="0">
                    <a:latin typeface="+mn-lt"/>
                  </a:endParaRPr>
                </a:p>
                <a:p>
                  <a:r>
                    <a:rPr lang="en-US" sz="1600" dirty="0" smtClean="0">
                      <a:latin typeface="+mn-lt"/>
                      <a:sym typeface="Symbol" panose="05050102010706020507" pitchFamily="18" charset="2"/>
                    </a:rPr>
                    <a:t>	</a:t>
                  </a:r>
                  <a:r>
                    <a:rPr lang="en-US" sz="1800" dirty="0" smtClean="0">
                      <a:latin typeface="+mn-lt"/>
                      <a:sym typeface="Symbol" panose="05050102010706020507" pitchFamily="18" charset="2"/>
                    </a:rPr>
                    <a:t> </a:t>
                  </a:r>
                  <a:r>
                    <a:rPr lang="en-US" sz="1400" i="1" dirty="0" smtClean="0">
                      <a:latin typeface="+mn-lt"/>
                      <a:sym typeface="Symbol" panose="05050102010706020507" pitchFamily="18" charset="2"/>
                    </a:rPr>
                    <a:t>glyceraldehyde kinase</a:t>
                  </a:r>
                </a:p>
                <a:p>
                  <a:r>
                    <a:rPr lang="en-US" sz="1600" dirty="0">
                      <a:latin typeface="+mn-lt"/>
                      <a:sym typeface="Symbol" panose="05050102010706020507" pitchFamily="18" charset="2"/>
                    </a:rPr>
                    <a:t> </a:t>
                  </a:r>
                  <a:r>
                    <a:rPr lang="en-US" sz="1600" dirty="0" smtClean="0">
                      <a:latin typeface="+mn-lt"/>
                      <a:sym typeface="Symbol" panose="05050102010706020507" pitchFamily="18" charset="2"/>
                    </a:rPr>
                    <a:t>            </a:t>
                  </a:r>
                  <a:r>
                    <a:rPr lang="en-US" sz="1600" b="1" dirty="0" smtClean="0">
                      <a:latin typeface="+mn-lt"/>
                      <a:sym typeface="Symbol" panose="05050102010706020507" pitchFamily="18" charset="2"/>
                    </a:rPr>
                    <a:t>Glyceraldehyde 3-phosphate</a:t>
                  </a:r>
                  <a:endParaRPr lang="en-US" sz="1600" b="1" dirty="0" smtClean="0">
                    <a:latin typeface="+mn-lt"/>
                  </a:endParaRPr>
                </a:p>
                <a:p>
                  <a:r>
                    <a:rPr lang="en-US" sz="1600" dirty="0" smtClean="0">
                      <a:latin typeface="+mn-lt"/>
                    </a:rPr>
                    <a:t>	   </a:t>
                  </a:r>
                  <a:endParaRPr lang="en-US" sz="1600" dirty="0">
                    <a:latin typeface="+mn-lt"/>
                  </a:endParaRPr>
                </a:p>
                <a:p>
                  <a:r>
                    <a:rPr lang="en-US" sz="1600" dirty="0" smtClean="0">
                      <a:latin typeface="+mn-lt"/>
                    </a:rPr>
                    <a:t>         </a:t>
                  </a:r>
                  <a:r>
                    <a:rPr lang="en-US" sz="1600" b="1" i="1" dirty="0" smtClean="0">
                      <a:latin typeface="+mn-lt"/>
                    </a:rPr>
                    <a:t>glycolysis</a:t>
                  </a:r>
                  <a:endParaRPr lang="en-US" sz="1600" b="1" i="1" dirty="0">
                    <a:latin typeface="+mn-lt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44880" y="4706600"/>
                  <a:ext cx="2570936" cy="21225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971600" y="5486305"/>
                  <a:ext cx="2257325" cy="23590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511993" y="4917119"/>
                  <a:ext cx="288032" cy="108012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flipH="1">
                  <a:off x="1510627" y="5722207"/>
                  <a:ext cx="132177" cy="30139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903" name="Group 37902"/>
              <p:cNvGrpSpPr/>
              <p:nvPr/>
            </p:nvGrpSpPr>
            <p:grpSpPr>
              <a:xfrm>
                <a:off x="5787686" y="1445582"/>
                <a:ext cx="3248809" cy="4370427"/>
                <a:chOff x="5787686" y="1445582"/>
                <a:chExt cx="3248809" cy="4370427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5787686" y="1445582"/>
                  <a:ext cx="3248809" cy="4370427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FF0000"/>
                      </a:solidFill>
                      <a:latin typeface="+mn-lt"/>
                    </a:rPr>
                    <a:t>GALACTOSE (Gal)</a:t>
                  </a:r>
                </a:p>
                <a:p>
                  <a:endParaRPr lang="en-US" dirty="0" smtClean="0">
                    <a:latin typeface="+mn-lt"/>
                  </a:endParaRPr>
                </a:p>
                <a:p>
                  <a:r>
                    <a:rPr lang="en-US" sz="1600" b="1" dirty="0" smtClean="0">
                      <a:latin typeface="+mn-lt"/>
                    </a:rPr>
                    <a:t>Gal</a:t>
                  </a:r>
                </a:p>
                <a:p>
                  <a:r>
                    <a:rPr lang="en-US" sz="1600" dirty="0" smtClean="0">
                      <a:latin typeface="+mn-lt"/>
                      <a:sym typeface="Symbol" panose="05050102010706020507" pitchFamily="18" charset="2"/>
                    </a:rPr>
                    <a:t> </a:t>
                  </a:r>
                  <a:r>
                    <a:rPr lang="en-US" sz="1400" i="1" dirty="0" err="1" smtClean="0">
                      <a:latin typeface="+mn-lt"/>
                      <a:sym typeface="Symbol" panose="05050102010706020507" pitchFamily="18" charset="2"/>
                    </a:rPr>
                    <a:t>galactokinase</a:t>
                  </a:r>
                  <a:endParaRPr lang="en-US" sz="1400" i="1" dirty="0" smtClean="0">
                    <a:latin typeface="+mn-lt"/>
                    <a:sym typeface="Symbol" panose="05050102010706020507" pitchFamily="18" charset="2"/>
                  </a:endParaRPr>
                </a:p>
                <a:p>
                  <a:r>
                    <a:rPr lang="en-US" sz="1600" b="1" dirty="0" smtClean="0">
                      <a:latin typeface="+mn-lt"/>
                      <a:sym typeface="Symbol" panose="05050102010706020507" pitchFamily="18" charset="2"/>
                    </a:rPr>
                    <a:t>Gal-1-phosphate</a:t>
                  </a:r>
                  <a:endParaRPr lang="en-US" sz="1600" b="1" dirty="0" smtClean="0">
                    <a:latin typeface="+mn-lt"/>
                  </a:endParaRPr>
                </a:p>
                <a:p>
                  <a:r>
                    <a:rPr lang="en-US" sz="1600" dirty="0" smtClean="0">
                      <a:latin typeface="+mn-lt"/>
                    </a:rPr>
                    <a:t>    + UDP-</a:t>
                  </a:r>
                  <a:r>
                    <a:rPr lang="en-US" sz="1600" dirty="0" err="1" smtClean="0">
                      <a:latin typeface="+mn-lt"/>
                    </a:rPr>
                    <a:t>Glc</a:t>
                  </a:r>
                  <a:endParaRPr lang="en-US" sz="1600" dirty="0" smtClean="0">
                    <a:latin typeface="+mn-lt"/>
                  </a:endParaRPr>
                </a:p>
                <a:p>
                  <a:r>
                    <a:rPr lang="en-US" sz="1600" dirty="0" smtClean="0">
                      <a:latin typeface="+mn-lt"/>
                      <a:sym typeface="Symbol" panose="05050102010706020507" pitchFamily="18" charset="2"/>
                    </a:rPr>
                    <a:t>        </a:t>
                  </a:r>
                </a:p>
                <a:p>
                  <a:r>
                    <a:rPr lang="en-US" sz="1600" dirty="0" smtClean="0">
                      <a:latin typeface="+mn-lt"/>
                      <a:sym typeface="Symbol" panose="05050102010706020507" pitchFamily="18" charset="2"/>
                    </a:rPr>
                    <a:t>   </a:t>
                  </a:r>
                  <a:r>
                    <a:rPr lang="en-US" sz="1600" b="1" dirty="0" smtClean="0">
                      <a:latin typeface="+mn-lt"/>
                      <a:sym typeface="Symbol" panose="05050102010706020507" pitchFamily="18" charset="2"/>
                    </a:rPr>
                    <a:t>Glc-1-phosphate      +     UDP-Gal</a:t>
                  </a:r>
                </a:p>
                <a:p>
                  <a:r>
                    <a:rPr lang="en-US" sz="1600" dirty="0">
                      <a:latin typeface="+mn-lt"/>
                      <a:sym typeface="Symbol" panose="05050102010706020507" pitchFamily="18" charset="2"/>
                    </a:rPr>
                    <a:t>	</a:t>
                  </a:r>
                  <a:r>
                    <a:rPr lang="en-US" sz="1600" dirty="0" smtClean="0">
                      <a:latin typeface="+mn-lt"/>
                      <a:sym typeface="Symbol" panose="05050102010706020507" pitchFamily="18" charset="2"/>
                    </a:rPr>
                    <a:t>	        </a:t>
                  </a:r>
                  <a:r>
                    <a:rPr lang="en-US" sz="1200" i="1" dirty="0" smtClean="0">
                      <a:latin typeface="+mn-lt"/>
                      <a:sym typeface="Symbol" panose="05050102010706020507" pitchFamily="18" charset="2"/>
                    </a:rPr>
                    <a:t>epimerase</a:t>
                  </a:r>
                </a:p>
                <a:p>
                  <a:r>
                    <a:rPr lang="en-US" sz="1600" dirty="0" smtClean="0">
                      <a:latin typeface="+mn-lt"/>
                      <a:sym typeface="Symbol" panose="05050102010706020507" pitchFamily="18" charset="2"/>
                    </a:rPr>
                    <a:t>	                      </a:t>
                  </a:r>
                  <a:r>
                    <a:rPr lang="en-US" sz="1600" b="1" dirty="0" smtClean="0">
                      <a:latin typeface="+mn-lt"/>
                      <a:sym typeface="Symbol" panose="05050102010706020507" pitchFamily="18" charset="2"/>
                    </a:rPr>
                    <a:t>UDP-</a:t>
                  </a:r>
                  <a:r>
                    <a:rPr lang="en-US" sz="1600" b="1" dirty="0" err="1" smtClean="0">
                      <a:latin typeface="+mn-lt"/>
                      <a:sym typeface="Symbol" panose="05050102010706020507" pitchFamily="18" charset="2"/>
                    </a:rPr>
                    <a:t>Glc</a:t>
                  </a:r>
                  <a:endParaRPr lang="en-US" sz="1600" b="1" dirty="0" smtClean="0">
                    <a:latin typeface="+mn-lt"/>
                  </a:endParaRPr>
                </a:p>
                <a:p>
                  <a:r>
                    <a:rPr lang="en-US" sz="1600" b="1" dirty="0" smtClean="0">
                      <a:latin typeface="+mn-lt"/>
                    </a:rPr>
                    <a:t>Glc-6-phosphate</a:t>
                  </a:r>
                </a:p>
                <a:p>
                  <a:r>
                    <a:rPr lang="en-US" sz="1400" dirty="0" smtClean="0">
                      <a:latin typeface="+mn-lt"/>
                      <a:sym typeface="Symbol" panose="05050102010706020507" pitchFamily="18" charset="2"/>
                    </a:rPr>
                    <a:t>         </a:t>
                  </a:r>
                  <a:endParaRPr lang="en-US" sz="1400" dirty="0" smtClean="0">
                    <a:latin typeface="+mn-lt"/>
                  </a:endParaRPr>
                </a:p>
                <a:p>
                  <a:r>
                    <a:rPr lang="en-US" sz="1400" b="1" i="1" dirty="0" smtClean="0">
                      <a:latin typeface="+mn-lt"/>
                    </a:rPr>
                    <a:t>glycolysis</a:t>
                  </a:r>
                </a:p>
                <a:p>
                  <a:r>
                    <a:rPr lang="en-US" dirty="0" smtClean="0">
                      <a:latin typeface="+mn-lt"/>
                    </a:rPr>
                    <a:t>	                        </a:t>
                  </a:r>
                  <a:r>
                    <a:rPr lang="en-US" sz="1200" dirty="0" smtClean="0">
                      <a:latin typeface="+mn-lt"/>
                    </a:rPr>
                    <a:t>glycoproteins,              		           glycolipids,</a:t>
                  </a:r>
                </a:p>
                <a:p>
                  <a:r>
                    <a:rPr lang="en-US" sz="1200" dirty="0">
                      <a:latin typeface="+mn-lt"/>
                    </a:rPr>
                    <a:t> </a:t>
                  </a:r>
                  <a:r>
                    <a:rPr lang="en-US" sz="1200" dirty="0" smtClean="0">
                      <a:latin typeface="+mn-lt"/>
                    </a:rPr>
                    <a:t>                                                               lactose 		                          	              synthesis	</a:t>
                  </a:r>
                  <a:r>
                    <a:rPr lang="en-US" sz="1400" b="1" i="1" dirty="0" smtClean="0">
                      <a:latin typeface="+mn-lt"/>
                    </a:rPr>
                    <a:t>glycogen synthesis</a:t>
                  </a: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H="1">
                  <a:off x="6360551" y="3519552"/>
                  <a:ext cx="144016" cy="4855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7129314" y="3519552"/>
                  <a:ext cx="106982" cy="200357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 flipH="1">
                  <a:off x="7295637" y="3986520"/>
                  <a:ext cx="561685" cy="153660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88" name="Straight Arrow Connector 37887"/>
                <p:cNvCxnSpPr/>
                <p:nvPr/>
              </p:nvCxnSpPr>
              <p:spPr>
                <a:xfrm flipH="1">
                  <a:off x="8887945" y="3501008"/>
                  <a:ext cx="4535" cy="125381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7905" name="Recorded Sound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1725342" y="670908"/>
              <a:ext cx="686418" cy="68641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37907" name="Rectangle 37906"/>
            <p:cNvSpPr/>
            <p:nvPr/>
          </p:nvSpPr>
          <p:spPr>
            <a:xfrm>
              <a:off x="6012160" y="3257444"/>
              <a:ext cx="1440160" cy="2435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980717" y="3275988"/>
              <a:ext cx="911763" cy="2250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61731" y="3762588"/>
              <a:ext cx="911763" cy="2250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44942" y="188640"/>
            <a:ext cx="87137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 altLang="sr-Latn-RS" sz="1400" u="sng" dirty="0">
                <a:latin typeface="Tahoma" panose="020B0604030504040204" pitchFamily="34" charset="0"/>
                <a:cs typeface="Tahoma" panose="020B0604030504040204" pitchFamily="34" charset="0"/>
              </a:rPr>
              <a:t>Literature:</a:t>
            </a:r>
            <a:r>
              <a:rPr lang="hr-HR" altLang="sr-Latn-RS" sz="1400" dirty="0">
                <a:latin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Arial" panose="020B0604020202020204" pitchFamily="34" charset="0"/>
              </a:rPr>
              <a:t>1.  </a:t>
            </a:r>
            <a:r>
              <a:rPr lang="en-US" altLang="sr-Latn-RS" sz="1400" dirty="0">
                <a:latin typeface="Arial" panose="020B0604020202020204" pitchFamily="34" charset="0"/>
              </a:rPr>
              <a:t>D.L.</a:t>
            </a:r>
            <a:r>
              <a:rPr lang="hr-HR" altLang="sr-Latn-RS" sz="1400" dirty="0">
                <a:latin typeface="Arial" panose="020B0604020202020204" pitchFamily="34" charset="0"/>
              </a:rPr>
              <a:t> </a:t>
            </a:r>
            <a:r>
              <a:rPr lang="en-US" altLang="sr-Latn-RS" sz="1400" dirty="0">
                <a:latin typeface="Arial" panose="020B0604020202020204" pitchFamily="34" charset="0"/>
              </a:rPr>
              <a:t>Nelson </a:t>
            </a:r>
            <a:r>
              <a:rPr lang="hr-HR" altLang="sr-Latn-RS" sz="1400" dirty="0">
                <a:latin typeface="Arial" panose="020B0604020202020204" pitchFamily="34" charset="0"/>
              </a:rPr>
              <a:t>i</a:t>
            </a:r>
            <a:r>
              <a:rPr lang="en-US" altLang="sr-Latn-RS" sz="1400" dirty="0">
                <a:latin typeface="Arial" panose="020B0604020202020204" pitchFamily="34" charset="0"/>
              </a:rPr>
              <a:t> M.M. Cox</a:t>
            </a:r>
            <a:r>
              <a:rPr lang="hr-HR" altLang="sr-Latn-RS" sz="1400" dirty="0">
                <a:latin typeface="Arial" panose="020B0604020202020204" pitchFamily="34" charset="0"/>
              </a:rPr>
              <a:t>:</a:t>
            </a:r>
            <a:r>
              <a:rPr lang="en-US" altLang="sr-Latn-RS" sz="1400" dirty="0">
                <a:latin typeface="Arial" panose="020B0604020202020204" pitchFamily="34" charset="0"/>
              </a:rPr>
              <a:t> </a:t>
            </a:r>
            <a:r>
              <a:rPr lang="en-US" altLang="sr-Latn-RS" sz="1400" dirty="0" err="1">
                <a:latin typeface="Arial" panose="020B0604020202020204" pitchFamily="34" charset="0"/>
              </a:rPr>
              <a:t>Lehninger</a:t>
            </a:r>
            <a:r>
              <a:rPr lang="en-US" altLang="sr-Latn-RS" sz="1400" dirty="0">
                <a:latin typeface="Arial" panose="020B0604020202020204" pitchFamily="34" charset="0"/>
              </a:rPr>
              <a:t> Principles of Biochemistry</a:t>
            </a:r>
            <a:r>
              <a:rPr lang="hr-HR" altLang="sr-Latn-RS" sz="1400" dirty="0">
                <a:latin typeface="Arial" panose="020B0604020202020204" pitchFamily="34" charset="0"/>
              </a:rPr>
              <a:t>,</a:t>
            </a:r>
            <a:r>
              <a:rPr lang="en-US" altLang="sr-Latn-RS" sz="1400" dirty="0">
                <a:latin typeface="Arial" panose="020B0604020202020204" pitchFamily="34" charset="0"/>
              </a:rPr>
              <a:t> </a:t>
            </a:r>
            <a:r>
              <a:rPr lang="hr-HR" altLang="sr-Latn-RS" sz="1400" dirty="0">
                <a:latin typeface="Arial" panose="020B0604020202020204" pitchFamily="34" charset="0"/>
              </a:rPr>
              <a:t>3</a:t>
            </a:r>
            <a:r>
              <a:rPr lang="hr-HR" altLang="sr-Latn-RS" sz="1400" baseline="30000" dirty="0">
                <a:latin typeface="Arial" panose="020B0604020202020204" pitchFamily="34" charset="0"/>
              </a:rPr>
              <a:t>rd</a:t>
            </a:r>
            <a:r>
              <a:rPr lang="hr-HR" altLang="sr-Latn-RS" sz="1400" dirty="0">
                <a:latin typeface="Arial" panose="020B0604020202020204" pitchFamily="34" charset="0"/>
              </a:rPr>
              <a:t> </a:t>
            </a:r>
            <a:r>
              <a:rPr lang="hr-HR" altLang="sr-Latn-RS" sz="1400" dirty="0" err="1">
                <a:latin typeface="Arial" panose="020B0604020202020204" pitchFamily="34" charset="0"/>
              </a:rPr>
              <a:t>edition</a:t>
            </a:r>
            <a:r>
              <a:rPr lang="hr-HR" altLang="sr-Latn-RS" sz="1400" dirty="0">
                <a:latin typeface="Arial" panose="020B0604020202020204" pitchFamily="34" charset="0"/>
              </a:rPr>
              <a:t>, </a:t>
            </a:r>
            <a:r>
              <a:rPr lang="en-US" altLang="sr-Latn-RS" sz="1400" dirty="0">
                <a:latin typeface="Arial" panose="020B0604020202020204" pitchFamily="34" charset="0"/>
              </a:rPr>
              <a:t>Worth Publishers, </a:t>
            </a:r>
            <a:r>
              <a:rPr lang="hr-HR" altLang="sr-Latn-RS" sz="1400" dirty="0">
                <a:latin typeface="Arial" panose="020B0604020202020204" pitchFamily="34" charset="0"/>
              </a:rPr>
              <a:t>USA,</a:t>
            </a:r>
            <a:r>
              <a:rPr lang="en-US" altLang="sr-Latn-RS" sz="1400" dirty="0">
                <a:latin typeface="Arial" panose="020B0604020202020204" pitchFamily="34" charset="0"/>
              </a:rPr>
              <a:t> 2000.</a:t>
            </a:r>
            <a:endParaRPr lang="hr-HR" altLang="sr-Latn-RS" sz="1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Arial" panose="020B0604020202020204" pitchFamily="34" charset="0"/>
              </a:rPr>
              <a:t>2. </a:t>
            </a:r>
            <a:r>
              <a:rPr lang="hr-HR" altLang="sr-Latn-RS" sz="1400" dirty="0" err="1">
                <a:latin typeface="Arial" panose="020B0604020202020204" pitchFamily="34" charset="0"/>
              </a:rPr>
              <a:t>McKee</a:t>
            </a:r>
            <a:r>
              <a:rPr lang="hr-HR" altLang="sr-Latn-RS" sz="1400" dirty="0">
                <a:latin typeface="Arial" panose="020B0604020202020204" pitchFamily="34" charset="0"/>
              </a:rPr>
              <a:t> </a:t>
            </a:r>
            <a:r>
              <a:rPr lang="hr-HR" altLang="sr-Latn-RS" sz="1400" dirty="0" err="1">
                <a:latin typeface="Arial" panose="020B0604020202020204" pitchFamily="34" charset="0"/>
              </a:rPr>
              <a:t>and</a:t>
            </a:r>
            <a:r>
              <a:rPr lang="hr-HR" altLang="sr-Latn-RS" sz="1400" dirty="0">
                <a:latin typeface="Arial" panose="020B0604020202020204" pitchFamily="34" charset="0"/>
              </a:rPr>
              <a:t> </a:t>
            </a:r>
            <a:r>
              <a:rPr lang="hr-HR" altLang="sr-Latn-RS" sz="1400" dirty="0" err="1">
                <a:latin typeface="Arial" panose="020B0604020202020204" pitchFamily="34" charset="0"/>
              </a:rPr>
              <a:t>McKee</a:t>
            </a:r>
            <a:r>
              <a:rPr lang="hr-HR" altLang="sr-Latn-RS" sz="1400" dirty="0">
                <a:latin typeface="Arial" panose="020B0604020202020204" pitchFamily="34" charset="0"/>
              </a:rPr>
              <a:t>: </a:t>
            </a:r>
            <a:r>
              <a:rPr lang="hr-HR" altLang="sr-Latn-RS" sz="1400" dirty="0" err="1">
                <a:latin typeface="Arial" panose="020B0604020202020204" pitchFamily="34" charset="0"/>
              </a:rPr>
              <a:t>Biochemistry-The</a:t>
            </a:r>
            <a:r>
              <a:rPr lang="hr-HR" altLang="sr-Latn-RS" sz="1400" dirty="0">
                <a:latin typeface="Arial" panose="020B0604020202020204" pitchFamily="34" charset="0"/>
              </a:rPr>
              <a:t> </a:t>
            </a:r>
            <a:r>
              <a:rPr lang="hr-HR" altLang="sr-Latn-RS" sz="1400" dirty="0" err="1">
                <a:latin typeface="Arial" panose="020B0604020202020204" pitchFamily="34" charset="0"/>
              </a:rPr>
              <a:t>Molecular</a:t>
            </a:r>
            <a:r>
              <a:rPr lang="hr-HR" altLang="sr-Latn-RS" sz="1400" dirty="0">
                <a:latin typeface="Arial" panose="020B0604020202020204" pitchFamily="34" charset="0"/>
              </a:rPr>
              <a:t> </a:t>
            </a:r>
            <a:r>
              <a:rPr lang="hr-HR" altLang="sr-Latn-RS" sz="1400" dirty="0" err="1">
                <a:latin typeface="Arial" panose="020B0604020202020204" pitchFamily="34" charset="0"/>
              </a:rPr>
              <a:t>Basis</a:t>
            </a:r>
            <a:r>
              <a:rPr lang="hr-HR" altLang="sr-Latn-RS" sz="1400" dirty="0">
                <a:latin typeface="Arial" panose="020B0604020202020204" pitchFamily="34" charset="0"/>
              </a:rPr>
              <a:t> </a:t>
            </a:r>
            <a:r>
              <a:rPr lang="hr-HR" altLang="sr-Latn-RS" sz="1400" dirty="0" err="1">
                <a:latin typeface="Arial" panose="020B0604020202020204" pitchFamily="34" charset="0"/>
              </a:rPr>
              <a:t>of</a:t>
            </a:r>
            <a:r>
              <a:rPr lang="hr-HR" altLang="sr-Latn-RS" sz="1400" dirty="0">
                <a:latin typeface="Arial" panose="020B0604020202020204" pitchFamily="34" charset="0"/>
              </a:rPr>
              <a:t> Life, 3</a:t>
            </a:r>
            <a:r>
              <a:rPr lang="hr-HR" altLang="sr-Latn-RS" sz="1400" baseline="30000" dirty="0">
                <a:latin typeface="Arial" panose="020B0604020202020204" pitchFamily="34" charset="0"/>
              </a:rPr>
              <a:t>rd</a:t>
            </a:r>
            <a:r>
              <a:rPr lang="hr-HR" altLang="sr-Latn-RS" sz="1400" dirty="0">
                <a:latin typeface="Arial" panose="020B0604020202020204" pitchFamily="34" charset="0"/>
              </a:rPr>
              <a:t> </a:t>
            </a:r>
            <a:r>
              <a:rPr lang="hr-HR" altLang="sr-Latn-RS" sz="1400" dirty="0" err="1">
                <a:latin typeface="Arial" panose="020B0604020202020204" pitchFamily="34" charset="0"/>
              </a:rPr>
              <a:t>edition</a:t>
            </a:r>
            <a:r>
              <a:rPr lang="hr-HR" altLang="sr-Latn-RS" sz="1400" dirty="0">
                <a:latin typeface="Arial" panose="020B0604020202020204" pitchFamily="34" charset="0"/>
              </a:rPr>
              <a:t>, </a:t>
            </a:r>
            <a:r>
              <a:rPr lang="hr-HR" altLang="sr-Latn-RS" sz="1400" dirty="0" err="1">
                <a:latin typeface="Arial" panose="020B0604020202020204" pitchFamily="34" charset="0"/>
              </a:rPr>
              <a:t>Oxford</a:t>
            </a:r>
            <a:r>
              <a:rPr lang="hr-HR" altLang="sr-Latn-RS" sz="1400" dirty="0">
                <a:latin typeface="Arial" panose="020B0604020202020204" pitchFamily="34" charset="0"/>
              </a:rPr>
              <a:t> University Press, 2004.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Arial" panose="020B0604020202020204" pitchFamily="34" charset="0"/>
              </a:rPr>
              <a:t>5. J. </a:t>
            </a:r>
            <a:r>
              <a:rPr lang="hr-HR" altLang="sr-Latn-RS" sz="1400" dirty="0" err="1">
                <a:latin typeface="Arial" panose="020B0604020202020204" pitchFamily="34" charset="0"/>
              </a:rPr>
              <a:t>Koolman</a:t>
            </a:r>
            <a:r>
              <a:rPr lang="hr-HR" altLang="sr-Latn-RS" sz="1400" dirty="0">
                <a:latin typeface="Arial" panose="020B0604020202020204" pitchFamily="34" charset="0"/>
              </a:rPr>
              <a:t> i K.H. </a:t>
            </a:r>
            <a:r>
              <a:rPr lang="hr-HR" altLang="sr-Latn-RS" sz="1400" dirty="0" err="1">
                <a:latin typeface="Arial" panose="020B0604020202020204" pitchFamily="34" charset="0"/>
              </a:rPr>
              <a:t>Roehm</a:t>
            </a:r>
            <a:r>
              <a:rPr lang="hr-HR" altLang="sr-Latn-RS" sz="1400" dirty="0">
                <a:latin typeface="Arial" panose="020B0604020202020204" pitchFamily="34" charset="0"/>
              </a:rPr>
              <a:t>: </a:t>
            </a:r>
            <a:r>
              <a:rPr lang="hr-HR" altLang="sr-Latn-RS" sz="1400" dirty="0" err="1">
                <a:latin typeface="Arial" panose="020B0604020202020204" pitchFamily="34" charset="0"/>
              </a:rPr>
              <a:t>Color</a:t>
            </a:r>
            <a:r>
              <a:rPr lang="hr-HR" altLang="sr-Latn-RS" sz="1400" dirty="0">
                <a:latin typeface="Arial" panose="020B0604020202020204" pitchFamily="34" charset="0"/>
              </a:rPr>
              <a:t> Atlas </a:t>
            </a:r>
            <a:r>
              <a:rPr lang="hr-HR" altLang="sr-Latn-RS" sz="1400" dirty="0" err="1">
                <a:latin typeface="Arial" panose="020B0604020202020204" pitchFamily="34" charset="0"/>
              </a:rPr>
              <a:t>of</a:t>
            </a:r>
            <a:r>
              <a:rPr lang="hr-HR" altLang="sr-Latn-RS" sz="1400" dirty="0">
                <a:latin typeface="Arial" panose="020B0604020202020204" pitchFamily="34" charset="0"/>
              </a:rPr>
              <a:t> </a:t>
            </a:r>
            <a:r>
              <a:rPr lang="hr-HR" altLang="sr-Latn-RS" sz="1400" dirty="0" err="1">
                <a:latin typeface="Arial" panose="020B0604020202020204" pitchFamily="34" charset="0"/>
              </a:rPr>
              <a:t>Biochemistry</a:t>
            </a:r>
            <a:r>
              <a:rPr lang="hr-HR" altLang="sr-Latn-RS" sz="1400" dirty="0">
                <a:latin typeface="Arial" panose="020B0604020202020204" pitchFamily="34" charset="0"/>
              </a:rPr>
              <a:t>, 2</a:t>
            </a:r>
            <a:r>
              <a:rPr lang="hr-HR" altLang="sr-Latn-RS" sz="1400" baseline="30000" dirty="0">
                <a:latin typeface="Arial" panose="020B0604020202020204" pitchFamily="34" charset="0"/>
              </a:rPr>
              <a:t>nd</a:t>
            </a:r>
            <a:r>
              <a:rPr lang="hr-HR" altLang="sr-Latn-RS" sz="1400" dirty="0">
                <a:latin typeface="Arial" panose="020B0604020202020204" pitchFamily="34" charset="0"/>
              </a:rPr>
              <a:t> </a:t>
            </a:r>
            <a:r>
              <a:rPr lang="hr-HR" altLang="sr-Latn-RS" sz="1400" dirty="0" err="1">
                <a:latin typeface="Arial" panose="020B0604020202020204" pitchFamily="34" charset="0"/>
              </a:rPr>
              <a:t>edition</a:t>
            </a:r>
            <a:r>
              <a:rPr lang="hr-HR" altLang="sr-Latn-RS" sz="1400" dirty="0">
                <a:latin typeface="Arial" panose="020B0604020202020204" pitchFamily="34" charset="0"/>
              </a:rPr>
              <a:t>, </a:t>
            </a:r>
            <a:r>
              <a:rPr lang="hr-HR" altLang="sr-Latn-RS" sz="1400" dirty="0" err="1">
                <a:latin typeface="Arial" panose="020B0604020202020204" pitchFamily="34" charset="0"/>
              </a:rPr>
              <a:t>Flexibook</a:t>
            </a:r>
            <a:r>
              <a:rPr lang="hr-HR" altLang="sr-Latn-RS" sz="1400" dirty="0">
                <a:latin typeface="Arial" panose="020B0604020202020204" pitchFamily="34" charset="0"/>
              </a:rPr>
              <a:t>, Stuttgart-New York, 2005</a:t>
            </a:r>
            <a:r>
              <a:rPr lang="hr-HR" altLang="sr-Latn-RS" sz="1400" dirty="0" smtClean="0">
                <a:latin typeface="Arial" panose="020B0604020202020204" pitchFamily="34" charset="0"/>
              </a:rPr>
              <a:t>.</a:t>
            </a:r>
            <a:endParaRPr lang="hr-HR" altLang="sr-Latn-R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376" y="2780928"/>
            <a:ext cx="828092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REVIEW QUESTIONS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Represent by structural formulas the regulatory reaction of oxidative part of pentose phosphate pathway.</a:t>
            </a:r>
          </a:p>
          <a:p>
            <a:pPr marL="342900" indent="-342900">
              <a:buAutoNum type="arabicPeriod"/>
            </a:pPr>
            <a:r>
              <a:rPr lang="en-US" dirty="0" smtClean="0"/>
              <a:t>Explain why NADPH acts as an antioxidant substance.</a:t>
            </a:r>
          </a:p>
          <a:p>
            <a:pPr marL="342900" indent="-342900">
              <a:buAutoNum type="arabicPeriod"/>
            </a:pPr>
            <a:r>
              <a:rPr lang="en-US" dirty="0" smtClean="0"/>
              <a:t>Is fructose more rapidly metabolized in liver than glucose? Why?</a:t>
            </a:r>
          </a:p>
        </p:txBody>
      </p:sp>
    </p:spTree>
    <p:extLst>
      <p:ext uri="{BB962C8B-B14F-4D97-AF65-F5344CB8AC3E}">
        <p14:creationId xmlns:p14="http://schemas.microsoft.com/office/powerpoint/2010/main" val="25089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187450" y="188913"/>
            <a:ext cx="72009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2400" b="1" i="1" dirty="0" err="1">
                <a:solidFill>
                  <a:srgbClr val="C00000"/>
                </a:solidFill>
              </a:rPr>
              <a:t>Majority</a:t>
            </a:r>
            <a:r>
              <a:rPr lang="hr-HR" altLang="sr-Latn-RS" sz="2400" b="1" i="1" dirty="0">
                <a:solidFill>
                  <a:srgbClr val="C00000"/>
                </a:solidFill>
              </a:rPr>
              <a:t> </a:t>
            </a:r>
            <a:r>
              <a:rPr lang="hr-HR" altLang="sr-Latn-RS" sz="2400" b="1" i="1" dirty="0" err="1">
                <a:solidFill>
                  <a:srgbClr val="C00000"/>
                </a:solidFill>
              </a:rPr>
              <a:t>of</a:t>
            </a:r>
            <a:r>
              <a:rPr lang="hr-HR" altLang="sr-Latn-RS" sz="2400" b="1" i="1" dirty="0">
                <a:solidFill>
                  <a:srgbClr val="C00000"/>
                </a:solidFill>
              </a:rPr>
              <a:t> </a:t>
            </a:r>
            <a:r>
              <a:rPr lang="hr-HR" altLang="sr-Latn-RS" sz="2400" b="1" i="1" dirty="0" err="1">
                <a:solidFill>
                  <a:srgbClr val="C00000"/>
                </a:solidFill>
              </a:rPr>
              <a:t>cells</a:t>
            </a:r>
            <a:r>
              <a:rPr lang="hr-HR" altLang="sr-Latn-RS" sz="2400" b="1" i="1" dirty="0">
                <a:solidFill>
                  <a:srgbClr val="C00000"/>
                </a:solidFill>
              </a:rPr>
              <a:t> </a:t>
            </a:r>
            <a:r>
              <a:rPr lang="hr-HR" altLang="sr-Latn-RS" sz="2400" b="1" i="1" dirty="0" err="1">
                <a:solidFill>
                  <a:srgbClr val="C00000"/>
                </a:solidFill>
              </a:rPr>
              <a:t>utilizes</a:t>
            </a:r>
            <a:r>
              <a:rPr lang="hr-HR" altLang="sr-Latn-RS" sz="2400" b="1" i="1" dirty="0">
                <a:solidFill>
                  <a:srgbClr val="C00000"/>
                </a:solidFill>
              </a:rPr>
              <a:t> </a:t>
            </a:r>
            <a:r>
              <a:rPr lang="hr-HR" altLang="sr-Latn-RS" sz="2400" b="1" i="1" dirty="0" err="1">
                <a:solidFill>
                  <a:srgbClr val="C00000"/>
                </a:solidFill>
              </a:rPr>
              <a:t>approx</a:t>
            </a:r>
            <a:r>
              <a:rPr lang="hr-HR" altLang="sr-Latn-RS" sz="2400" b="1" i="1" dirty="0">
                <a:solidFill>
                  <a:srgbClr val="C00000"/>
                </a:solidFill>
              </a:rPr>
              <a:t>.  10 % </a:t>
            </a:r>
            <a:r>
              <a:rPr lang="hr-HR" altLang="sr-Latn-RS" sz="2400" b="1" i="1" dirty="0" err="1">
                <a:solidFill>
                  <a:srgbClr val="C00000"/>
                </a:solidFill>
              </a:rPr>
              <a:t>glucose</a:t>
            </a:r>
            <a:r>
              <a:rPr lang="hr-HR" altLang="sr-Latn-RS" sz="2400" b="1" i="1" dirty="0">
                <a:solidFill>
                  <a:srgbClr val="C00000"/>
                </a:solidFill>
              </a:rPr>
              <a:t> </a:t>
            </a:r>
            <a:r>
              <a:rPr lang="hr-HR" altLang="sr-Latn-RS" sz="2400" b="1" i="1" dirty="0" err="1">
                <a:solidFill>
                  <a:srgbClr val="C00000"/>
                </a:solidFill>
              </a:rPr>
              <a:t>in</a:t>
            </a:r>
            <a:r>
              <a:rPr lang="hr-HR" altLang="sr-Latn-RS" sz="2400" b="1" i="1" dirty="0">
                <a:solidFill>
                  <a:srgbClr val="C00000"/>
                </a:solidFill>
              </a:rPr>
              <a:t> </a:t>
            </a:r>
            <a:r>
              <a:rPr lang="hr-HR" altLang="sr-Latn-RS" sz="2400" b="1" i="1" dirty="0" err="1">
                <a:solidFill>
                  <a:srgbClr val="C00000"/>
                </a:solidFill>
              </a:rPr>
              <a:t>the</a:t>
            </a:r>
            <a:r>
              <a:rPr lang="hr-HR" altLang="sr-Latn-RS" sz="2400" b="1" i="1" dirty="0">
                <a:solidFill>
                  <a:srgbClr val="C00000"/>
                </a:solidFill>
              </a:rPr>
              <a:t> </a:t>
            </a:r>
            <a:r>
              <a:rPr lang="hr-HR" altLang="sr-Latn-RS" sz="2400" b="1" i="1" dirty="0" err="1">
                <a:solidFill>
                  <a:srgbClr val="C00000"/>
                </a:solidFill>
              </a:rPr>
              <a:t>pentose</a:t>
            </a:r>
            <a:r>
              <a:rPr lang="hr-HR" altLang="sr-Latn-RS" sz="2400" b="1" i="1" dirty="0">
                <a:solidFill>
                  <a:srgbClr val="C00000"/>
                </a:solidFill>
              </a:rPr>
              <a:t> </a:t>
            </a:r>
            <a:r>
              <a:rPr lang="hr-HR" altLang="sr-Latn-RS" sz="2400" b="1" i="1" dirty="0" err="1">
                <a:solidFill>
                  <a:srgbClr val="C00000"/>
                </a:solidFill>
              </a:rPr>
              <a:t>phosphate</a:t>
            </a:r>
            <a:r>
              <a:rPr lang="hr-HR" altLang="sr-Latn-RS" sz="2400" b="1" i="1" dirty="0">
                <a:solidFill>
                  <a:srgbClr val="C00000"/>
                </a:solidFill>
              </a:rPr>
              <a:t> </a:t>
            </a:r>
            <a:r>
              <a:rPr lang="hr-HR" altLang="sr-Latn-RS" sz="2400" b="1" i="1" dirty="0" err="1">
                <a:solidFill>
                  <a:srgbClr val="C00000"/>
                </a:solidFill>
              </a:rPr>
              <a:t>pathway</a:t>
            </a:r>
            <a:r>
              <a:rPr lang="hr-HR" altLang="sr-Latn-RS" sz="2400" b="1" i="1" dirty="0">
                <a:solidFill>
                  <a:srgbClr val="C0000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400" dirty="0" err="1"/>
              <a:t>Which</a:t>
            </a:r>
            <a:r>
              <a:rPr lang="hr-HR" altLang="sr-Latn-RS" sz="2400" dirty="0"/>
              <a:t> </a:t>
            </a:r>
            <a:r>
              <a:rPr lang="hr-HR" altLang="sr-Latn-RS" sz="2400" dirty="0" err="1"/>
              <a:t>cells</a:t>
            </a:r>
            <a:r>
              <a:rPr lang="hr-HR" altLang="sr-Latn-RS" sz="2400" dirty="0"/>
              <a:t> </a:t>
            </a:r>
            <a:r>
              <a:rPr lang="hr-HR" altLang="sr-Latn-RS" sz="2400" dirty="0" err="1"/>
              <a:t>and</a:t>
            </a:r>
            <a:r>
              <a:rPr lang="hr-HR" altLang="sr-Latn-RS" sz="2400" dirty="0"/>
              <a:t> </a:t>
            </a:r>
            <a:r>
              <a:rPr lang="hr-HR" altLang="sr-Latn-RS" sz="2400" dirty="0" err="1"/>
              <a:t>tissues</a:t>
            </a:r>
            <a:r>
              <a:rPr lang="hr-HR" altLang="sr-Latn-RS" sz="2400" dirty="0"/>
              <a:t> </a:t>
            </a:r>
            <a:r>
              <a:rPr lang="hr-HR" altLang="sr-Latn-RS" sz="2400" dirty="0" err="1"/>
              <a:t>require</a:t>
            </a:r>
            <a:r>
              <a:rPr lang="hr-HR" altLang="sr-Latn-RS" sz="2400" dirty="0"/>
              <a:t> more </a:t>
            </a:r>
            <a:r>
              <a:rPr lang="hr-HR" altLang="sr-Latn-RS" sz="2400" dirty="0" err="1"/>
              <a:t>of</a:t>
            </a:r>
            <a:endParaRPr lang="hr-HR" altLang="sr-Latn-RS" sz="2400" dirty="0"/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hr-HR" altLang="sr-Latn-RS" sz="2400" dirty="0" err="1"/>
              <a:t>pentoses</a:t>
            </a:r>
            <a:r>
              <a:rPr lang="hr-HR" altLang="sr-Latn-RS" sz="2400" dirty="0"/>
              <a:t>?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hr-HR" altLang="sr-Latn-RS" sz="2400" dirty="0" smtClean="0"/>
              <a:t>NADPH?</a:t>
            </a:r>
            <a:endParaRPr lang="hr-HR" altLang="sr-Latn-RS" sz="2400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908175" y="2924175"/>
            <a:ext cx="5832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1800" dirty="0"/>
              <a:t>a) </a:t>
            </a:r>
            <a:r>
              <a:rPr lang="hr-HR" altLang="sr-Latn-RS" sz="1800" dirty="0" err="1"/>
              <a:t>Rapidly</a:t>
            </a:r>
            <a:r>
              <a:rPr lang="hr-HR" altLang="sr-Latn-RS" sz="1800" dirty="0"/>
              <a:t> </a:t>
            </a:r>
            <a:r>
              <a:rPr lang="hr-HR" altLang="sr-Latn-RS" sz="1800" b="1" dirty="0" err="1"/>
              <a:t>dividing</a:t>
            </a:r>
            <a:r>
              <a:rPr lang="hr-HR" altLang="sr-Latn-RS" sz="1800" b="1" dirty="0"/>
              <a:t>, </a:t>
            </a:r>
            <a:r>
              <a:rPr lang="hr-HR" altLang="sr-Latn-RS" sz="1800" b="1" dirty="0" err="1"/>
              <a:t>proliferating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cells</a:t>
            </a:r>
            <a:r>
              <a:rPr lang="hr-HR" altLang="sr-Latn-RS" sz="1800" b="1" dirty="0"/>
              <a:t> </a:t>
            </a:r>
            <a:r>
              <a:rPr lang="hr-HR" altLang="sr-Latn-RS" sz="1800" dirty="0"/>
              <a:t>– </a:t>
            </a:r>
            <a:r>
              <a:rPr lang="hr-HR" altLang="sr-Latn-RS" sz="1800" b="1" dirty="0">
                <a:solidFill>
                  <a:srgbClr val="C00000"/>
                </a:solidFill>
              </a:rPr>
              <a:t>bone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marrow</a:t>
            </a:r>
            <a:r>
              <a:rPr lang="hr-HR" altLang="sr-Latn-RS" sz="1800" b="1" dirty="0">
                <a:solidFill>
                  <a:srgbClr val="C00000"/>
                </a:solidFill>
              </a:rPr>
              <a:t>,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skin</a:t>
            </a:r>
            <a:r>
              <a:rPr lang="hr-HR" altLang="sr-Latn-RS" sz="1800" b="1" dirty="0">
                <a:solidFill>
                  <a:srgbClr val="C00000"/>
                </a:solidFill>
              </a:rPr>
              <a:t>,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intestinal</a:t>
            </a:r>
            <a:r>
              <a:rPr lang="hr-HR" altLang="sr-Latn-RS" sz="1800" b="1" dirty="0">
                <a:solidFill>
                  <a:srgbClr val="C00000"/>
                </a:solidFill>
              </a:rPr>
              <a:t>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mucosa</a:t>
            </a:r>
            <a:r>
              <a:rPr lang="hr-HR" altLang="sr-Latn-RS" sz="1800" dirty="0"/>
              <a:t>; </a:t>
            </a:r>
            <a:r>
              <a:rPr lang="hr-HR" altLang="sr-Latn-RS" sz="1800" dirty="0" err="1"/>
              <a:t>pentoses</a:t>
            </a:r>
            <a:r>
              <a:rPr lang="hr-HR" altLang="sr-Latn-RS" sz="1800" dirty="0"/>
              <a:t> are </a:t>
            </a:r>
            <a:r>
              <a:rPr lang="hr-HR" altLang="sr-Latn-RS" sz="1800" dirty="0" err="1"/>
              <a:t>utilized</a:t>
            </a:r>
            <a:r>
              <a:rPr lang="hr-HR" altLang="sr-Latn-RS" sz="1800" dirty="0"/>
              <a:t> for </a:t>
            </a:r>
            <a:r>
              <a:rPr lang="hr-HR" altLang="sr-Latn-RS" sz="1800" dirty="0" err="1"/>
              <a:t>synthesis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of</a:t>
            </a:r>
            <a:r>
              <a:rPr lang="hr-HR" altLang="sr-Latn-RS" sz="1800" dirty="0"/>
              <a:t> RNA, DNA, </a:t>
            </a:r>
            <a:r>
              <a:rPr lang="hr-HR" altLang="sr-Latn-RS" sz="1800" dirty="0" err="1"/>
              <a:t>coenzymes</a:t>
            </a:r>
            <a:r>
              <a:rPr lang="hr-HR" altLang="sr-Latn-RS" sz="1800" dirty="0"/>
              <a:t> ATP, NADH, FADH</a:t>
            </a:r>
            <a:r>
              <a:rPr lang="hr-HR" altLang="sr-Latn-RS" sz="1800" baseline="-25000" dirty="0"/>
              <a:t>2</a:t>
            </a:r>
            <a:r>
              <a:rPr lang="hr-HR" altLang="sr-Latn-RS" sz="1800" dirty="0"/>
              <a:t>, </a:t>
            </a:r>
            <a:r>
              <a:rPr lang="hr-HR" altLang="sr-Latn-RS" sz="1800" dirty="0" err="1"/>
              <a:t>CoA</a:t>
            </a:r>
            <a:r>
              <a:rPr lang="hr-HR" altLang="sr-Latn-RS" sz="1800" dirty="0"/>
              <a:t>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08175" y="4076700"/>
            <a:ext cx="59753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1800" dirty="0"/>
              <a:t>b) </a:t>
            </a:r>
            <a:r>
              <a:rPr lang="hr-HR" altLang="sr-Latn-RS" sz="1800" dirty="0" err="1"/>
              <a:t>Tissues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that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carry</a:t>
            </a:r>
            <a:r>
              <a:rPr lang="hr-HR" altLang="sr-Latn-RS" sz="1800" dirty="0"/>
              <a:t> </a:t>
            </a:r>
            <a:r>
              <a:rPr lang="hr-HR" altLang="sr-Latn-RS" sz="1800" b="1" dirty="0" err="1"/>
              <a:t>extensive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fatty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acids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and</a:t>
            </a:r>
            <a:r>
              <a:rPr lang="hr-HR" altLang="sr-Latn-RS" sz="1800" b="1" dirty="0"/>
              <a:t> lipid </a:t>
            </a:r>
            <a:r>
              <a:rPr lang="hr-HR" altLang="sr-Latn-RS" sz="1800" b="1" dirty="0" err="1"/>
              <a:t>biosynthesis</a:t>
            </a:r>
            <a:r>
              <a:rPr lang="hr-HR" altLang="sr-Latn-RS" sz="1800" dirty="0"/>
              <a:t> -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liver</a:t>
            </a:r>
            <a:r>
              <a:rPr lang="hr-HR" altLang="sr-Latn-RS" sz="1800" b="1" dirty="0">
                <a:solidFill>
                  <a:schemeClr val="accent2"/>
                </a:solidFill>
              </a:rPr>
              <a:t> </a:t>
            </a:r>
            <a:r>
              <a:rPr lang="hr-HR" altLang="sr-Latn-RS" sz="1800" dirty="0"/>
              <a:t>(</a:t>
            </a:r>
            <a:r>
              <a:rPr lang="hr-HR" altLang="sr-Latn-RS" sz="1800" dirty="0" err="1"/>
              <a:t>up</a:t>
            </a:r>
            <a:r>
              <a:rPr lang="hr-HR" altLang="sr-Latn-RS" sz="1800" dirty="0"/>
              <a:t> to 30% </a:t>
            </a:r>
            <a:r>
              <a:rPr lang="hr-HR" altLang="sr-Latn-RS" sz="1800" dirty="0" err="1"/>
              <a:t>of</a:t>
            </a:r>
            <a:r>
              <a:rPr lang="hr-HR" altLang="sr-Latn-RS" sz="1800" dirty="0"/>
              <a:t> total </a:t>
            </a:r>
            <a:r>
              <a:rPr lang="hr-HR" altLang="sr-Latn-RS" sz="1800" dirty="0" err="1"/>
              <a:t>glucose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oxidation</a:t>
            </a:r>
            <a:r>
              <a:rPr lang="hr-HR" altLang="sr-Latn-RS" sz="1800" dirty="0"/>
              <a:t>)</a:t>
            </a:r>
            <a:r>
              <a:rPr lang="hr-HR" altLang="sr-Latn-RS" sz="1800" b="1" dirty="0">
                <a:solidFill>
                  <a:schemeClr val="accent2"/>
                </a:solidFill>
              </a:rPr>
              <a:t>,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adipose</a:t>
            </a:r>
            <a:r>
              <a:rPr lang="hr-HR" altLang="sr-Latn-RS" sz="1800" b="1" dirty="0">
                <a:solidFill>
                  <a:srgbClr val="C00000"/>
                </a:solidFill>
              </a:rPr>
              <a:t>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tissue</a:t>
            </a:r>
            <a:r>
              <a:rPr lang="hr-HR" altLang="sr-Latn-RS" sz="1800" b="1" dirty="0">
                <a:solidFill>
                  <a:srgbClr val="C00000"/>
                </a:solidFill>
              </a:rPr>
              <a:t>,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mammary</a:t>
            </a:r>
            <a:r>
              <a:rPr lang="hr-HR" altLang="sr-Latn-RS" sz="1800" b="1" dirty="0">
                <a:solidFill>
                  <a:srgbClr val="C00000"/>
                </a:solidFill>
              </a:rPr>
              <a:t>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gland</a:t>
            </a:r>
            <a:r>
              <a:rPr lang="hr-HR" altLang="sr-Latn-RS" sz="1800" dirty="0"/>
              <a:t>; </a:t>
            </a:r>
            <a:r>
              <a:rPr lang="hr-HR" altLang="sr-Latn-RS" sz="1800" dirty="0" err="1"/>
              <a:t>tissues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which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synthesize</a:t>
            </a:r>
            <a:r>
              <a:rPr lang="hr-HR" altLang="sr-Latn-RS" sz="1800" dirty="0"/>
              <a:t> </a:t>
            </a:r>
            <a:r>
              <a:rPr lang="hr-HR" altLang="sr-Latn-RS" sz="1800" b="1" dirty="0" err="1"/>
              <a:t>cholesterol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and</a:t>
            </a:r>
            <a:r>
              <a:rPr lang="hr-HR" altLang="sr-Latn-RS" sz="1800" b="1" dirty="0"/>
              <a:t> steroid </a:t>
            </a:r>
            <a:r>
              <a:rPr lang="hr-HR" altLang="sr-Latn-RS" sz="1800" b="1" dirty="0" err="1"/>
              <a:t>hormones</a:t>
            </a:r>
            <a:r>
              <a:rPr lang="hr-HR" altLang="sr-Latn-RS" sz="1800" b="1" dirty="0"/>
              <a:t> </a:t>
            </a:r>
            <a:r>
              <a:rPr lang="hr-HR" altLang="sr-Latn-RS" sz="1800" dirty="0"/>
              <a:t>– 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liver</a:t>
            </a:r>
            <a:r>
              <a:rPr lang="hr-HR" altLang="sr-Latn-RS" sz="1800" dirty="0">
                <a:solidFill>
                  <a:srgbClr val="C00000"/>
                </a:solidFill>
              </a:rPr>
              <a:t>,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adrenal</a:t>
            </a:r>
            <a:r>
              <a:rPr lang="hr-HR" altLang="sr-Latn-RS" sz="1800" b="1" dirty="0">
                <a:solidFill>
                  <a:srgbClr val="C00000"/>
                </a:solidFill>
              </a:rPr>
              <a:t>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glands</a:t>
            </a:r>
            <a:r>
              <a:rPr lang="hr-HR" altLang="sr-Latn-RS" sz="1800" b="1" dirty="0">
                <a:solidFill>
                  <a:srgbClr val="C00000"/>
                </a:solidFill>
              </a:rPr>
              <a:t>,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gonads</a:t>
            </a:r>
            <a:r>
              <a:rPr lang="hr-HR" altLang="sr-Latn-RS" sz="1800" dirty="0">
                <a:solidFill>
                  <a:srgbClr val="C00000"/>
                </a:solidFill>
              </a:rPr>
              <a:t>;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erythrocytes</a:t>
            </a:r>
            <a:r>
              <a:rPr lang="hr-HR" altLang="sr-Latn-RS" sz="1800" b="1" dirty="0">
                <a:solidFill>
                  <a:srgbClr val="C00000"/>
                </a:solidFill>
              </a:rPr>
              <a:t>,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leukocytes</a:t>
            </a:r>
            <a:r>
              <a:rPr lang="hr-HR" altLang="sr-Latn-RS" sz="1800" b="1" dirty="0">
                <a:solidFill>
                  <a:srgbClr val="C00000"/>
                </a:solidFill>
              </a:rPr>
              <a:t>,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the</a:t>
            </a:r>
            <a:r>
              <a:rPr lang="hr-HR" altLang="sr-Latn-RS" sz="1800" b="1" dirty="0">
                <a:solidFill>
                  <a:srgbClr val="C00000"/>
                </a:solidFill>
              </a:rPr>
              <a:t>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cells</a:t>
            </a:r>
            <a:r>
              <a:rPr lang="hr-HR" altLang="sr-Latn-RS" sz="1800" b="1" dirty="0">
                <a:solidFill>
                  <a:srgbClr val="C00000"/>
                </a:solidFill>
              </a:rPr>
              <a:t>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of</a:t>
            </a:r>
            <a:r>
              <a:rPr lang="hr-HR" altLang="sr-Latn-RS" sz="1800" b="1" dirty="0">
                <a:solidFill>
                  <a:srgbClr val="C00000"/>
                </a:solidFill>
              </a:rPr>
              <a:t>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lens</a:t>
            </a:r>
            <a:r>
              <a:rPr lang="hr-HR" altLang="sr-Latn-RS" sz="1800" b="1" dirty="0">
                <a:solidFill>
                  <a:srgbClr val="C00000"/>
                </a:solidFill>
              </a:rPr>
              <a:t>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and</a:t>
            </a:r>
            <a:r>
              <a:rPr lang="hr-HR" altLang="sr-Latn-RS" sz="1800" b="1" dirty="0">
                <a:solidFill>
                  <a:srgbClr val="C00000"/>
                </a:solidFill>
              </a:rPr>
              <a:t> </a:t>
            </a:r>
            <a:r>
              <a:rPr lang="hr-HR" altLang="sr-Latn-RS" sz="1800" b="1" dirty="0" err="1">
                <a:solidFill>
                  <a:srgbClr val="C00000"/>
                </a:solidFill>
              </a:rPr>
              <a:t>cornea</a:t>
            </a:r>
            <a:r>
              <a:rPr lang="hr-HR" altLang="sr-Latn-RS" sz="1800" dirty="0">
                <a:solidFill>
                  <a:srgbClr val="C00000"/>
                </a:solidFill>
              </a:rPr>
              <a:t> </a:t>
            </a:r>
            <a:r>
              <a:rPr lang="hr-HR" altLang="sr-Latn-RS" sz="1800" dirty="0" err="1"/>
              <a:t>which</a:t>
            </a:r>
            <a:r>
              <a:rPr lang="hr-HR" altLang="sr-Latn-RS" sz="1800" dirty="0"/>
              <a:t> are </a:t>
            </a:r>
            <a:r>
              <a:rPr lang="hr-HR" altLang="sr-Latn-RS" sz="1800" dirty="0" err="1"/>
              <a:t>directly</a:t>
            </a:r>
            <a:r>
              <a:rPr lang="hr-HR" altLang="sr-Latn-RS" sz="1800" dirty="0"/>
              <a:t> </a:t>
            </a:r>
            <a:r>
              <a:rPr lang="hr-HR" altLang="sr-Latn-RS" sz="1800" b="1" dirty="0" err="1"/>
              <a:t>exposed</a:t>
            </a:r>
            <a:r>
              <a:rPr lang="hr-HR" altLang="sr-Latn-RS" sz="1800" b="1" dirty="0"/>
              <a:t> to </a:t>
            </a:r>
            <a:r>
              <a:rPr lang="hr-HR" altLang="sr-Latn-RS" sz="1800" b="1" dirty="0" err="1"/>
              <a:t>oxidative</a:t>
            </a:r>
            <a:r>
              <a:rPr lang="hr-HR" altLang="sr-Latn-RS" sz="1800" b="1" dirty="0"/>
              <a:t> </a:t>
            </a:r>
            <a:r>
              <a:rPr lang="hr-HR" altLang="sr-Latn-RS" sz="1800" b="1" dirty="0" err="1"/>
              <a:t>damage</a:t>
            </a:r>
            <a:r>
              <a:rPr lang="hr-HR" altLang="sr-Latn-RS" sz="1800" b="1" dirty="0"/>
              <a:t> </a:t>
            </a:r>
            <a:r>
              <a:rPr lang="hr-HR" altLang="sr-Latn-RS" sz="1800" dirty="0"/>
              <a:t>(NADPH </a:t>
            </a:r>
            <a:r>
              <a:rPr lang="hr-HR" altLang="sr-Latn-RS" sz="1800" dirty="0" err="1"/>
              <a:t>shows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antioxidative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effects</a:t>
            </a:r>
            <a:r>
              <a:rPr lang="hr-HR" altLang="sr-Latn-RS" sz="18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8"/>
          <p:cNvSpPr txBox="1">
            <a:spLocks noChangeArrowheads="1"/>
          </p:cNvSpPr>
          <p:nvPr/>
        </p:nvSpPr>
        <p:spPr bwMode="auto">
          <a:xfrm>
            <a:off x="587375" y="320675"/>
            <a:ext cx="7548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b="1"/>
              <a:t>I. Oxidative phase of pentose phosphate pathway</a:t>
            </a:r>
            <a:endParaRPr lang="en-US" altLang="sr-Latn-RS" sz="2800" b="1"/>
          </a:p>
        </p:txBody>
      </p:sp>
      <p:sp>
        <p:nvSpPr>
          <p:cNvPr id="4" name="Text Box 65"/>
          <p:cNvSpPr txBox="1">
            <a:spLocks noChangeArrowheads="1"/>
          </p:cNvSpPr>
          <p:nvPr/>
        </p:nvSpPr>
        <p:spPr bwMode="auto">
          <a:xfrm>
            <a:off x="250825" y="5926138"/>
            <a:ext cx="5545138" cy="6461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 i="1"/>
              <a:t>Glucose </a:t>
            </a:r>
            <a:r>
              <a:rPr lang="en-US" altLang="sr-Latn-RS" sz="2000" b="1" i="1"/>
              <a:t>6-</a:t>
            </a:r>
            <a:r>
              <a:rPr lang="hr-HR" altLang="sr-Latn-RS" sz="2000" b="1" i="1"/>
              <a:t>phosphate-dehydrogenase, G6PD                              </a:t>
            </a:r>
            <a:r>
              <a:rPr lang="hr-HR" altLang="sr-Latn-RS" sz="1600" i="1"/>
              <a:t>(G6PD is highly specific for NADP</a:t>
            </a:r>
            <a:r>
              <a:rPr lang="hr-HR" altLang="sr-Latn-RS" sz="1600" i="1" baseline="30000"/>
              <a:t>+</a:t>
            </a:r>
            <a:r>
              <a:rPr lang="hr-HR" altLang="sr-Latn-RS" sz="1600" i="1"/>
              <a:t>, K</a:t>
            </a:r>
            <a:r>
              <a:rPr lang="hr-HR" altLang="sr-Latn-RS" sz="1600" baseline="-25000"/>
              <a:t>M</a:t>
            </a:r>
            <a:r>
              <a:rPr lang="hr-HR" altLang="sr-Latn-RS" sz="1600" i="1"/>
              <a:t> for NAD</a:t>
            </a:r>
            <a:r>
              <a:rPr lang="hr-HR" altLang="sr-Latn-RS" sz="1600" i="1" baseline="30000"/>
              <a:t>+</a:t>
            </a:r>
            <a:r>
              <a:rPr lang="hr-HR" altLang="sr-Latn-RS" sz="1600" i="1"/>
              <a:t> &gt; K</a:t>
            </a:r>
            <a:r>
              <a:rPr lang="hr-HR" altLang="sr-Latn-RS" sz="1600" baseline="-25000"/>
              <a:t>M</a:t>
            </a:r>
            <a:r>
              <a:rPr lang="hr-HR" altLang="sr-Latn-RS" sz="1600" i="1" baseline="-25000"/>
              <a:t> </a:t>
            </a:r>
            <a:r>
              <a:rPr lang="hr-HR" altLang="sr-Latn-RS" sz="1600" i="1"/>
              <a:t> for NADP</a:t>
            </a:r>
            <a:r>
              <a:rPr lang="hr-HR" altLang="sr-Latn-RS" sz="1600" i="1" baseline="30000"/>
              <a:t>+</a:t>
            </a:r>
            <a:r>
              <a:rPr lang="hr-HR" altLang="sr-Latn-RS" sz="1600" i="1"/>
              <a:t>)</a:t>
            </a:r>
            <a:endParaRPr lang="en-US" altLang="sr-Latn-RS" sz="1600" i="1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09663"/>
            <a:ext cx="3143250" cy="463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109663"/>
            <a:ext cx="2781300" cy="46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1109663"/>
            <a:ext cx="2892425" cy="46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771775" y="2636838"/>
            <a:ext cx="936625" cy="216058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70563" y="2492375"/>
            <a:ext cx="936625" cy="2160588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8545" y="335334"/>
            <a:ext cx="576064" cy="57606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28700"/>
            <a:ext cx="8496300" cy="9794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279400" y="628650"/>
            <a:ext cx="7345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Sum</a:t>
            </a:r>
            <a:r>
              <a:rPr lang="hr-HR" altLang="sr-Latn-RS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r-HR" altLang="sr-Latn-RS" sz="18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reaction</a:t>
            </a:r>
            <a:r>
              <a:rPr lang="hr-HR" altLang="sr-Latn-RS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r-HR" altLang="sr-Latn-RS" sz="18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of</a:t>
            </a:r>
            <a:r>
              <a:rPr lang="hr-HR" altLang="sr-Latn-RS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r-HR" altLang="sr-Latn-RS" sz="18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oxidative</a:t>
            </a:r>
            <a:r>
              <a:rPr lang="hr-HR" altLang="sr-Latn-RS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r-HR" altLang="sr-Latn-RS" sz="18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phase</a:t>
            </a:r>
            <a:r>
              <a:rPr lang="hr-HR" altLang="sr-Latn-RS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r-HR" altLang="sr-Latn-RS" sz="18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of</a:t>
            </a:r>
            <a:r>
              <a:rPr lang="hr-HR" altLang="sr-Latn-RS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r-HR" altLang="sr-Latn-RS" sz="18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pentose</a:t>
            </a:r>
            <a:r>
              <a:rPr lang="hr-HR" altLang="sr-Latn-RS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r-HR" altLang="sr-Latn-RS" sz="18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phosphate</a:t>
            </a:r>
            <a:r>
              <a:rPr lang="hr-HR" altLang="sr-Latn-RS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r-HR" altLang="sr-Latn-RS" sz="18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pathway</a:t>
            </a:r>
            <a:endParaRPr lang="hr-HR" altLang="sr-Latn-RS" sz="18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2738"/>
            <a:ext cx="30575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789363"/>
            <a:ext cx="4911725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2205039"/>
            <a:ext cx="5112246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i="1" dirty="0">
                <a:latin typeface="Arial" panose="020B0604020202020204" pitchFamily="34" charset="0"/>
              </a:rPr>
              <a:t>How </a:t>
            </a:r>
            <a:r>
              <a:rPr lang="hr-HR" altLang="sr-Latn-RS" sz="1800" i="1" dirty="0" err="1">
                <a:latin typeface="Arial" panose="020B0604020202020204" pitchFamily="34" charset="0"/>
              </a:rPr>
              <a:t>is</a:t>
            </a:r>
            <a:r>
              <a:rPr lang="hr-HR" altLang="sr-Latn-RS" sz="1800" i="1" dirty="0">
                <a:latin typeface="Arial" panose="020B0604020202020204" pitchFamily="34" charset="0"/>
              </a:rPr>
              <a:t> </a:t>
            </a:r>
            <a:r>
              <a:rPr lang="hr-HR" altLang="sr-Latn-RS" sz="1800" i="1" dirty="0" err="1">
                <a:latin typeface="Arial" panose="020B0604020202020204" pitchFamily="34" charset="0"/>
              </a:rPr>
              <a:t>ribulose</a:t>
            </a:r>
            <a:r>
              <a:rPr lang="hr-HR" altLang="sr-Latn-RS" sz="1800" i="1" dirty="0">
                <a:latin typeface="Arial" panose="020B0604020202020204" pitchFamily="34" charset="0"/>
              </a:rPr>
              <a:t> 5-phosphate </a:t>
            </a:r>
            <a:r>
              <a:rPr lang="hr-HR" altLang="sr-Latn-RS" sz="1800" i="1" dirty="0" err="1">
                <a:latin typeface="Arial" panose="020B0604020202020204" pitchFamily="34" charset="0"/>
              </a:rPr>
              <a:t>utilized</a:t>
            </a:r>
            <a:r>
              <a:rPr lang="hr-HR" altLang="sr-Latn-RS" sz="1800" i="1" dirty="0">
                <a:latin typeface="Arial" panose="020B0604020202020204" pitchFamily="34" charset="0"/>
              </a:rPr>
              <a:t> </a:t>
            </a:r>
            <a:r>
              <a:rPr lang="hr-HR" altLang="sr-Latn-RS" sz="1800" i="1" dirty="0" err="1">
                <a:latin typeface="Arial" panose="020B0604020202020204" pitchFamily="34" charset="0"/>
              </a:rPr>
              <a:t>further</a:t>
            </a:r>
            <a:r>
              <a:rPr lang="hr-HR" altLang="sr-Latn-RS" sz="1800" i="1" dirty="0">
                <a:latin typeface="Arial" panose="020B0604020202020204" pitchFamily="34" charset="0"/>
              </a:rPr>
              <a:t> on?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47864" y="2787865"/>
            <a:ext cx="648593" cy="64859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27662" y="2771222"/>
            <a:ext cx="4392488" cy="6461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 err="1">
                <a:latin typeface="Arial" panose="020B0604020202020204" pitchFamily="34" charset="0"/>
              </a:rPr>
              <a:t>Isomerisation</a:t>
            </a:r>
            <a:r>
              <a:rPr lang="en-US" altLang="en-US" sz="1800" dirty="0">
                <a:latin typeface="Arial" panose="020B0604020202020204" pitchFamily="34" charset="0"/>
              </a:rPr>
              <a:t> to ribose 5-phosphate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 err="1">
                <a:latin typeface="Arial" panose="020B0604020202020204" pitchFamily="34" charset="0"/>
              </a:rPr>
              <a:t>Epimerisation</a:t>
            </a:r>
            <a:r>
              <a:rPr lang="en-US" altLang="en-US" sz="1800" dirty="0">
                <a:latin typeface="Arial" panose="020B0604020202020204" pitchFamily="34" charset="0"/>
              </a:rPr>
              <a:t> to </a:t>
            </a:r>
            <a:r>
              <a:rPr lang="en-US" altLang="en-US" sz="1800" dirty="0" err="1">
                <a:latin typeface="Arial" panose="020B0604020202020204" pitchFamily="34" charset="0"/>
              </a:rPr>
              <a:t>xylulose</a:t>
            </a:r>
            <a:r>
              <a:rPr lang="en-US" altLang="en-US" sz="1800" dirty="0">
                <a:latin typeface="Arial" panose="020B0604020202020204" pitchFamily="34" charset="0"/>
              </a:rPr>
              <a:t> 5-phosphate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23528" y="1844824"/>
            <a:ext cx="8424863" cy="230822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400" b="1" u="sng" dirty="0"/>
              <a:t>II. </a:t>
            </a:r>
            <a:r>
              <a:rPr lang="hr-HR" altLang="sr-Latn-RS" sz="2400" b="1" u="sng" dirty="0" err="1"/>
              <a:t>Nonoxidative</a:t>
            </a:r>
            <a:r>
              <a:rPr lang="hr-HR" altLang="sr-Latn-RS" sz="2400" b="1" u="sng" dirty="0"/>
              <a:t> </a:t>
            </a:r>
            <a:r>
              <a:rPr lang="hr-HR" altLang="sr-Latn-RS" sz="2400" b="1" u="sng" dirty="0" err="1"/>
              <a:t>phase</a:t>
            </a:r>
            <a:r>
              <a:rPr lang="hr-HR" altLang="sr-Latn-RS" sz="2400" b="1" u="sng" dirty="0"/>
              <a:t> </a:t>
            </a:r>
            <a:r>
              <a:rPr lang="hr-HR" altLang="sr-Latn-RS" sz="2400" b="1" u="sng" dirty="0" err="1"/>
              <a:t>of</a:t>
            </a:r>
            <a:r>
              <a:rPr lang="hr-HR" altLang="sr-Latn-RS" sz="2400" b="1" u="sng" dirty="0"/>
              <a:t> </a:t>
            </a:r>
            <a:r>
              <a:rPr lang="hr-HR" altLang="sr-Latn-RS" sz="2400" b="1" u="sng" dirty="0" err="1"/>
              <a:t>pentose</a:t>
            </a:r>
            <a:r>
              <a:rPr lang="hr-HR" altLang="sr-Latn-RS" sz="2400" b="1" u="sng" dirty="0"/>
              <a:t> </a:t>
            </a:r>
            <a:r>
              <a:rPr lang="hr-HR" altLang="sr-Latn-RS" sz="2400" b="1" u="sng" dirty="0" err="1"/>
              <a:t>phosphate</a:t>
            </a:r>
            <a:r>
              <a:rPr lang="hr-HR" altLang="sr-Latn-RS" sz="2400" b="1" u="sng" dirty="0"/>
              <a:t> </a:t>
            </a:r>
            <a:r>
              <a:rPr lang="hr-HR" altLang="sr-Latn-RS" sz="2400" b="1" u="sng" dirty="0" err="1"/>
              <a:t>pathway</a:t>
            </a:r>
            <a:endParaRPr lang="hr-HR" altLang="sr-Latn-RS" sz="2400" b="1" u="sng" dirty="0"/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hr-HR" altLang="sr-Latn-RS" sz="2000" b="1" dirty="0" err="1" smtClean="0">
                <a:solidFill>
                  <a:srgbClr val="FF0000"/>
                </a:solidFill>
              </a:rPr>
              <a:t>ribose</a:t>
            </a:r>
            <a:r>
              <a:rPr lang="hr-HR" altLang="sr-Latn-RS" sz="2000" b="1" dirty="0" smtClean="0">
                <a:solidFill>
                  <a:srgbClr val="FF0000"/>
                </a:solidFill>
              </a:rPr>
              <a:t> </a:t>
            </a:r>
            <a:r>
              <a:rPr lang="hr-HR" altLang="sr-Latn-RS" sz="2000" b="1" dirty="0">
                <a:solidFill>
                  <a:srgbClr val="FF0000"/>
                </a:solidFill>
              </a:rPr>
              <a:t>5-phosphate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is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converted</a:t>
            </a:r>
            <a:r>
              <a:rPr lang="hr-HR" altLang="sr-Latn-RS" sz="2000" dirty="0"/>
              <a:t> to </a:t>
            </a:r>
            <a:r>
              <a:rPr lang="hr-HR" altLang="sr-Latn-RS" sz="2000" b="1" dirty="0" err="1">
                <a:solidFill>
                  <a:srgbClr val="FF0000"/>
                </a:solidFill>
              </a:rPr>
              <a:t>glyceraldehide</a:t>
            </a:r>
            <a:r>
              <a:rPr lang="hr-HR" altLang="sr-Latn-RS" sz="2000" b="1" dirty="0">
                <a:solidFill>
                  <a:srgbClr val="FF0000"/>
                </a:solidFill>
              </a:rPr>
              <a:t> 3-phosphate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and</a:t>
            </a:r>
            <a:r>
              <a:rPr lang="hr-HR" altLang="sr-Latn-RS" sz="2000" dirty="0"/>
              <a:t> </a:t>
            </a:r>
            <a:r>
              <a:rPr lang="hr-HR" altLang="sr-Latn-RS" sz="2000" b="1" dirty="0" err="1">
                <a:solidFill>
                  <a:srgbClr val="FF0000"/>
                </a:solidFill>
              </a:rPr>
              <a:t>fructose</a:t>
            </a:r>
            <a:r>
              <a:rPr lang="hr-HR" altLang="sr-Latn-RS" sz="2000" b="1" dirty="0">
                <a:solidFill>
                  <a:srgbClr val="FF0000"/>
                </a:solidFill>
              </a:rPr>
              <a:t> 6-phosphate</a:t>
            </a:r>
            <a:r>
              <a:rPr lang="hr-HR" altLang="sr-Latn-RS" sz="2000" dirty="0"/>
              <a:t>, </a:t>
            </a:r>
            <a:r>
              <a:rPr lang="hr-HR" altLang="sr-Latn-RS" sz="2000" dirty="0" err="1"/>
              <a:t>in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reactions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catalyzed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by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enzymes</a:t>
            </a:r>
            <a:r>
              <a:rPr lang="hr-HR" altLang="sr-Latn-RS" sz="2000" dirty="0"/>
              <a:t> </a:t>
            </a:r>
            <a:r>
              <a:rPr lang="hr-HR" altLang="sr-Latn-RS" sz="2000" b="1" i="1" dirty="0" err="1"/>
              <a:t>transketolases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and</a:t>
            </a:r>
            <a:r>
              <a:rPr lang="hr-HR" altLang="sr-Latn-RS" sz="2000" dirty="0"/>
              <a:t> </a:t>
            </a:r>
            <a:r>
              <a:rPr lang="hr-HR" altLang="sr-Latn-RS" sz="2000" b="1" i="1" dirty="0" err="1"/>
              <a:t>transaldolases</a:t>
            </a:r>
            <a:endParaRPr lang="hr-HR" altLang="sr-Latn-RS" sz="2000" b="1" i="1" dirty="0"/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hr-HR" altLang="sr-Latn-RS" sz="2000" dirty="0" err="1" smtClean="0"/>
              <a:t>reactions</a:t>
            </a:r>
            <a:r>
              <a:rPr lang="hr-HR" altLang="sr-Latn-RS" sz="2000" dirty="0" smtClean="0"/>
              <a:t> </a:t>
            </a:r>
            <a:r>
              <a:rPr lang="hr-HR" altLang="sr-Latn-RS" sz="2000" dirty="0" err="1"/>
              <a:t>of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monosaccharide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transformations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result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with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formation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of</a:t>
            </a:r>
            <a:r>
              <a:rPr lang="hr-HR" altLang="sr-Latn-RS" sz="2000" dirty="0"/>
              <a:t> </a:t>
            </a:r>
            <a:r>
              <a:rPr lang="hr-HR" altLang="sr-Latn-RS" sz="2000" b="1" dirty="0" err="1">
                <a:solidFill>
                  <a:srgbClr val="FF0000"/>
                </a:solidFill>
              </a:rPr>
              <a:t>two</a:t>
            </a:r>
            <a:r>
              <a:rPr lang="hr-HR" altLang="sr-Latn-RS" sz="2000" b="1" dirty="0">
                <a:solidFill>
                  <a:srgbClr val="FF0000"/>
                </a:solidFill>
              </a:rPr>
              <a:t> </a:t>
            </a:r>
            <a:r>
              <a:rPr lang="hr-HR" altLang="sr-Latn-RS" sz="2000" b="1" dirty="0" err="1">
                <a:solidFill>
                  <a:srgbClr val="FF0000"/>
                </a:solidFill>
              </a:rPr>
              <a:t>hexoses</a:t>
            </a:r>
            <a:r>
              <a:rPr lang="hr-HR" altLang="sr-Latn-RS" sz="2000" b="1" dirty="0">
                <a:solidFill>
                  <a:srgbClr val="FF0000"/>
                </a:solidFill>
              </a:rPr>
              <a:t> </a:t>
            </a:r>
            <a:r>
              <a:rPr lang="hr-HR" altLang="sr-Latn-RS" sz="2000" b="1" dirty="0" err="1">
                <a:solidFill>
                  <a:srgbClr val="FF0000"/>
                </a:solidFill>
              </a:rPr>
              <a:t>and</a:t>
            </a:r>
            <a:r>
              <a:rPr lang="hr-HR" altLang="sr-Latn-RS" sz="2000" b="1" dirty="0">
                <a:solidFill>
                  <a:srgbClr val="FF0000"/>
                </a:solidFill>
              </a:rPr>
              <a:t> one </a:t>
            </a:r>
            <a:r>
              <a:rPr lang="hr-HR" altLang="sr-Latn-RS" sz="2000" b="1" dirty="0" err="1">
                <a:solidFill>
                  <a:srgbClr val="FF0000"/>
                </a:solidFill>
              </a:rPr>
              <a:t>triose</a:t>
            </a:r>
            <a:r>
              <a:rPr lang="hr-HR" altLang="sr-Latn-RS" sz="2000" b="1" dirty="0">
                <a:solidFill>
                  <a:srgbClr val="FF0000"/>
                </a:solidFill>
              </a:rPr>
              <a:t> </a:t>
            </a:r>
            <a:r>
              <a:rPr lang="hr-HR" altLang="sr-Latn-RS" sz="2000" b="1" dirty="0" err="1">
                <a:solidFill>
                  <a:srgbClr val="FF0000"/>
                </a:solidFill>
              </a:rPr>
              <a:t>from</a:t>
            </a:r>
            <a:r>
              <a:rPr lang="hr-HR" altLang="sr-Latn-RS" sz="2000" b="1" dirty="0">
                <a:solidFill>
                  <a:srgbClr val="FF0000"/>
                </a:solidFill>
              </a:rPr>
              <a:t> </a:t>
            </a:r>
            <a:r>
              <a:rPr lang="hr-HR" altLang="sr-Latn-RS" sz="2000" b="1" dirty="0" err="1">
                <a:solidFill>
                  <a:srgbClr val="FF0000"/>
                </a:solidFill>
              </a:rPr>
              <a:t>three</a:t>
            </a:r>
            <a:r>
              <a:rPr lang="hr-HR" altLang="sr-Latn-RS" sz="2000" b="1" dirty="0">
                <a:solidFill>
                  <a:srgbClr val="FF0000"/>
                </a:solidFill>
              </a:rPr>
              <a:t> </a:t>
            </a:r>
            <a:r>
              <a:rPr lang="hr-HR" altLang="sr-Latn-RS" sz="2000" b="1" dirty="0" err="1">
                <a:solidFill>
                  <a:srgbClr val="FF0000"/>
                </a:solidFill>
              </a:rPr>
              <a:t>pentoses</a:t>
            </a:r>
            <a:r>
              <a:rPr lang="hr-HR" altLang="sr-Latn-RS" sz="2000" b="1" dirty="0">
                <a:solidFill>
                  <a:srgbClr val="FF0000"/>
                </a:solidFill>
              </a:rPr>
              <a:t> </a:t>
            </a:r>
            <a:r>
              <a:rPr lang="hr-HR" altLang="sr-Latn-RS" sz="2000" dirty="0"/>
              <a:t>(</a:t>
            </a:r>
            <a:r>
              <a:rPr lang="hr-HR" altLang="sr-Latn-RS" sz="2000" dirty="0" err="1"/>
              <a:t>or</a:t>
            </a:r>
            <a:r>
              <a:rPr lang="hr-HR" altLang="sr-Latn-RS" sz="2000" dirty="0"/>
              <a:t> </a:t>
            </a:r>
            <a:r>
              <a:rPr lang="hr-HR" altLang="sr-Latn-RS" sz="2000" i="1" dirty="0"/>
              <a:t>vice </a:t>
            </a:r>
            <a:r>
              <a:rPr lang="hr-HR" altLang="sr-Latn-RS" sz="2000" i="1" dirty="0" err="1"/>
              <a:t>versa</a:t>
            </a:r>
            <a:r>
              <a:rPr lang="hr-HR" altLang="sr-Latn-RS" sz="2000" dirty="0"/>
              <a:t>)</a:t>
            </a:r>
            <a:endParaRPr lang="hr-HR" altLang="sr-Latn-R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50824" y="844311"/>
            <a:ext cx="874871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000" i="1" u="sng" dirty="0"/>
              <a:t>II. </a:t>
            </a:r>
            <a:r>
              <a:rPr lang="hr-HR" altLang="sr-Latn-RS" sz="2000" i="1" u="sng" dirty="0" err="1"/>
              <a:t>Nonoxidative</a:t>
            </a:r>
            <a:r>
              <a:rPr lang="hr-HR" altLang="sr-Latn-RS" sz="2000" i="1" u="sng" dirty="0"/>
              <a:t> </a:t>
            </a:r>
            <a:r>
              <a:rPr lang="hr-HR" altLang="sr-Latn-RS" sz="2000" i="1" u="sng" dirty="0" err="1"/>
              <a:t>phase</a:t>
            </a:r>
            <a:r>
              <a:rPr lang="hr-HR" altLang="sr-Latn-RS" sz="2000" i="1" u="sng" dirty="0"/>
              <a:t> </a:t>
            </a:r>
            <a:r>
              <a:rPr lang="hr-HR" altLang="sr-Latn-RS" sz="2000" i="1" u="sng" dirty="0" err="1"/>
              <a:t>of</a:t>
            </a:r>
            <a:r>
              <a:rPr lang="hr-HR" altLang="sr-Latn-RS" sz="2000" i="1" u="sng" dirty="0"/>
              <a:t> </a:t>
            </a:r>
            <a:r>
              <a:rPr lang="hr-HR" altLang="sr-Latn-RS" sz="2000" i="1" u="sng" dirty="0" err="1"/>
              <a:t>pentose</a:t>
            </a:r>
            <a:r>
              <a:rPr lang="hr-HR" altLang="sr-Latn-RS" sz="2000" i="1" u="sng" dirty="0"/>
              <a:t> </a:t>
            </a:r>
            <a:r>
              <a:rPr lang="hr-HR" altLang="sr-Latn-RS" sz="2000" i="1" u="sng" dirty="0" err="1"/>
              <a:t>phosphate</a:t>
            </a:r>
            <a:r>
              <a:rPr lang="hr-HR" altLang="sr-Latn-RS" sz="2000" i="1" u="sng" dirty="0"/>
              <a:t> </a:t>
            </a:r>
            <a:r>
              <a:rPr lang="hr-HR" altLang="sr-Latn-RS" sz="2000" i="1" u="sng" dirty="0" err="1"/>
              <a:t>pathway</a:t>
            </a:r>
            <a:endParaRPr lang="hr-HR" altLang="sr-Latn-RS" sz="2000" i="1" u="sng" dirty="0"/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hr-HR" altLang="sr-Latn-RS" sz="2000" dirty="0" err="1" smtClean="0">
                <a:solidFill>
                  <a:srgbClr val="FF0000"/>
                </a:solidFill>
              </a:rPr>
              <a:t>reactions</a:t>
            </a:r>
            <a:r>
              <a:rPr lang="hr-HR" altLang="sr-Latn-RS" sz="2000" dirty="0" smtClean="0">
                <a:solidFill>
                  <a:srgbClr val="FF0000"/>
                </a:solidFill>
              </a:rPr>
              <a:t> </a:t>
            </a:r>
            <a:r>
              <a:rPr lang="hr-HR" altLang="sr-Latn-RS" sz="2000" dirty="0" err="1">
                <a:solidFill>
                  <a:srgbClr val="FF0000"/>
                </a:solidFill>
              </a:rPr>
              <a:t>of</a:t>
            </a:r>
            <a:r>
              <a:rPr lang="hr-HR" altLang="sr-Latn-RS" sz="2000" dirty="0">
                <a:solidFill>
                  <a:srgbClr val="FF0000"/>
                </a:solidFill>
              </a:rPr>
              <a:t> </a:t>
            </a:r>
            <a:r>
              <a:rPr lang="hr-HR" altLang="sr-Latn-RS" sz="2000" dirty="0" err="1">
                <a:solidFill>
                  <a:srgbClr val="FF0000"/>
                </a:solidFill>
              </a:rPr>
              <a:t>nonoxidative</a:t>
            </a:r>
            <a:r>
              <a:rPr lang="hr-HR" altLang="sr-Latn-RS" sz="2000" dirty="0">
                <a:solidFill>
                  <a:srgbClr val="FF0000"/>
                </a:solidFill>
              </a:rPr>
              <a:t> </a:t>
            </a:r>
            <a:r>
              <a:rPr lang="hr-HR" altLang="sr-Latn-RS" sz="2000" dirty="0" err="1">
                <a:solidFill>
                  <a:srgbClr val="FF0000"/>
                </a:solidFill>
              </a:rPr>
              <a:t>phase</a:t>
            </a:r>
            <a:r>
              <a:rPr lang="hr-HR" altLang="sr-Latn-RS" sz="2000" dirty="0">
                <a:solidFill>
                  <a:srgbClr val="FF0000"/>
                </a:solidFill>
              </a:rPr>
              <a:t> </a:t>
            </a:r>
            <a:r>
              <a:rPr lang="hr-HR" altLang="sr-Latn-RS" sz="2000" dirty="0" err="1">
                <a:solidFill>
                  <a:srgbClr val="FF0000"/>
                </a:solidFill>
              </a:rPr>
              <a:t>of</a:t>
            </a:r>
            <a:r>
              <a:rPr lang="hr-HR" altLang="sr-Latn-RS" sz="2000" dirty="0">
                <a:solidFill>
                  <a:srgbClr val="FF0000"/>
                </a:solidFill>
              </a:rPr>
              <a:t> </a:t>
            </a:r>
            <a:r>
              <a:rPr lang="hr-HR" altLang="sr-Latn-RS" sz="2000" dirty="0" err="1">
                <a:solidFill>
                  <a:srgbClr val="FF0000"/>
                </a:solidFill>
              </a:rPr>
              <a:t>pentose</a:t>
            </a:r>
            <a:r>
              <a:rPr lang="hr-HR" altLang="sr-Latn-RS" sz="2000" dirty="0">
                <a:solidFill>
                  <a:srgbClr val="FF0000"/>
                </a:solidFill>
              </a:rPr>
              <a:t> </a:t>
            </a:r>
            <a:r>
              <a:rPr lang="hr-HR" altLang="sr-Latn-RS" sz="2000" dirty="0" err="1">
                <a:solidFill>
                  <a:srgbClr val="FF0000"/>
                </a:solidFill>
              </a:rPr>
              <a:t>phosphate</a:t>
            </a:r>
            <a:r>
              <a:rPr lang="hr-HR" altLang="sr-Latn-RS" sz="2000" dirty="0">
                <a:solidFill>
                  <a:srgbClr val="FF0000"/>
                </a:solidFill>
              </a:rPr>
              <a:t> </a:t>
            </a:r>
            <a:r>
              <a:rPr lang="hr-HR" altLang="sr-Latn-RS" sz="2000" dirty="0" err="1">
                <a:solidFill>
                  <a:srgbClr val="FF0000"/>
                </a:solidFill>
              </a:rPr>
              <a:t>pathway</a:t>
            </a:r>
            <a:r>
              <a:rPr lang="hr-HR" altLang="sr-Latn-RS" sz="2000" dirty="0">
                <a:solidFill>
                  <a:srgbClr val="FF0000"/>
                </a:solidFill>
              </a:rPr>
              <a:t> are </a:t>
            </a:r>
            <a:r>
              <a:rPr lang="hr-HR" altLang="sr-Latn-RS" sz="2000" b="1" dirty="0" err="1">
                <a:solidFill>
                  <a:srgbClr val="FF0000"/>
                </a:solidFill>
              </a:rPr>
              <a:t>reversible</a:t>
            </a:r>
            <a:r>
              <a:rPr lang="hr-HR" altLang="sr-Latn-RS" sz="2000" dirty="0">
                <a:solidFill>
                  <a:srgbClr val="FF0000"/>
                </a:solidFill>
              </a:rPr>
              <a:t>; </a:t>
            </a:r>
            <a:r>
              <a:rPr lang="hr-HR" altLang="sr-Latn-RS" sz="2000" dirty="0" err="1">
                <a:solidFill>
                  <a:srgbClr val="FF0000"/>
                </a:solidFill>
              </a:rPr>
              <a:t>pentoses</a:t>
            </a:r>
            <a:r>
              <a:rPr lang="hr-HR" altLang="sr-Latn-RS" sz="2000" dirty="0">
                <a:solidFill>
                  <a:srgbClr val="FF0000"/>
                </a:solidFill>
              </a:rPr>
              <a:t> </a:t>
            </a:r>
            <a:r>
              <a:rPr lang="hr-HR" altLang="sr-Latn-RS" sz="2000" dirty="0" err="1">
                <a:solidFill>
                  <a:srgbClr val="FF0000"/>
                </a:solidFill>
              </a:rPr>
              <a:t>may</a:t>
            </a:r>
            <a:r>
              <a:rPr lang="hr-HR" altLang="sr-Latn-RS" sz="2000" dirty="0">
                <a:solidFill>
                  <a:srgbClr val="FF0000"/>
                </a:solidFill>
              </a:rPr>
              <a:t> </a:t>
            </a:r>
            <a:r>
              <a:rPr lang="hr-HR" altLang="sr-Latn-RS" sz="2000" dirty="0" err="1">
                <a:solidFill>
                  <a:srgbClr val="FF0000"/>
                </a:solidFill>
              </a:rPr>
              <a:t>be</a:t>
            </a:r>
            <a:r>
              <a:rPr lang="hr-HR" altLang="sr-Latn-RS" sz="2000" dirty="0">
                <a:solidFill>
                  <a:srgbClr val="FF0000"/>
                </a:solidFill>
              </a:rPr>
              <a:t> </a:t>
            </a:r>
            <a:r>
              <a:rPr lang="hr-HR" altLang="sr-Latn-RS" sz="2000" dirty="0" err="1">
                <a:solidFill>
                  <a:srgbClr val="FF0000"/>
                </a:solidFill>
              </a:rPr>
              <a:t>converted</a:t>
            </a:r>
            <a:r>
              <a:rPr lang="hr-HR" altLang="sr-Latn-RS" sz="2000" dirty="0">
                <a:solidFill>
                  <a:srgbClr val="FF0000"/>
                </a:solidFill>
              </a:rPr>
              <a:t> to </a:t>
            </a:r>
            <a:r>
              <a:rPr lang="hr-HR" altLang="sr-Latn-RS" sz="2000" dirty="0" err="1">
                <a:solidFill>
                  <a:srgbClr val="FF0000"/>
                </a:solidFill>
              </a:rPr>
              <a:t>hexoses</a:t>
            </a:r>
            <a:r>
              <a:rPr lang="hr-HR" altLang="sr-Latn-RS" sz="2000" dirty="0">
                <a:solidFill>
                  <a:srgbClr val="FF0000"/>
                </a:solidFill>
              </a:rPr>
              <a:t> </a:t>
            </a:r>
            <a:r>
              <a:rPr lang="hr-HR" altLang="sr-Latn-RS" sz="2000" dirty="0" err="1">
                <a:solidFill>
                  <a:srgbClr val="FF0000"/>
                </a:solidFill>
              </a:rPr>
              <a:t>by</a:t>
            </a:r>
            <a:r>
              <a:rPr lang="hr-HR" altLang="sr-Latn-RS" sz="2000" dirty="0">
                <a:solidFill>
                  <a:srgbClr val="FF0000"/>
                </a:solidFill>
              </a:rPr>
              <a:t> </a:t>
            </a:r>
            <a:r>
              <a:rPr lang="hr-HR" altLang="sr-Latn-RS" sz="2000" dirty="0" err="1">
                <a:solidFill>
                  <a:srgbClr val="FF0000"/>
                </a:solidFill>
              </a:rPr>
              <a:t>reactions</a:t>
            </a:r>
            <a:r>
              <a:rPr lang="hr-HR" altLang="sr-Latn-RS" sz="2000" dirty="0">
                <a:solidFill>
                  <a:srgbClr val="FF0000"/>
                </a:solidFill>
              </a:rPr>
              <a:t> </a:t>
            </a:r>
            <a:r>
              <a:rPr lang="hr-HR" altLang="sr-Latn-RS" sz="2000" dirty="0" err="1">
                <a:solidFill>
                  <a:srgbClr val="FF0000"/>
                </a:solidFill>
              </a:rPr>
              <a:t>in</a:t>
            </a:r>
            <a:r>
              <a:rPr lang="hr-HR" altLang="sr-Latn-RS" sz="2000" dirty="0">
                <a:solidFill>
                  <a:srgbClr val="FF0000"/>
                </a:solidFill>
              </a:rPr>
              <a:t> </a:t>
            </a:r>
            <a:r>
              <a:rPr lang="hr-HR" altLang="sr-Latn-RS" sz="2000" dirty="0" err="1">
                <a:solidFill>
                  <a:srgbClr val="FF0000"/>
                </a:solidFill>
              </a:rPr>
              <a:t>opposite</a:t>
            </a:r>
            <a:r>
              <a:rPr lang="hr-HR" altLang="sr-Latn-RS" sz="2000" dirty="0">
                <a:solidFill>
                  <a:srgbClr val="FF0000"/>
                </a:solidFill>
              </a:rPr>
              <a:t> </a:t>
            </a:r>
            <a:r>
              <a:rPr lang="hr-HR" altLang="sr-Latn-RS" sz="2000" dirty="0" err="1">
                <a:solidFill>
                  <a:srgbClr val="FF0000"/>
                </a:solidFill>
              </a:rPr>
              <a:t>direction</a:t>
            </a:r>
            <a:endParaRPr lang="hr-HR" altLang="sr-Latn-RS" sz="2000" dirty="0">
              <a:solidFill>
                <a:srgbClr val="FF0000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hr-HR" altLang="sr-Latn-RS" sz="2000" dirty="0" err="1" smtClean="0"/>
              <a:t>ribose</a:t>
            </a:r>
            <a:r>
              <a:rPr lang="hr-HR" altLang="sr-Latn-RS" sz="2000" dirty="0" smtClean="0"/>
              <a:t> </a:t>
            </a:r>
            <a:r>
              <a:rPr lang="hr-HR" altLang="sr-Latn-RS" sz="2000" dirty="0"/>
              <a:t>5-phosphate </a:t>
            </a:r>
            <a:r>
              <a:rPr lang="hr-HR" altLang="sr-Latn-RS" sz="2000" dirty="0" err="1"/>
              <a:t>is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converted</a:t>
            </a:r>
            <a:r>
              <a:rPr lang="hr-HR" altLang="sr-Latn-RS" sz="2000" dirty="0"/>
              <a:t> to </a:t>
            </a:r>
            <a:r>
              <a:rPr lang="hr-HR" altLang="sr-Latn-RS" sz="2000" dirty="0" err="1"/>
              <a:t>intermediates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of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glycolysis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and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gluconeogenesis</a:t>
            </a:r>
            <a:endParaRPr lang="hr-HR" altLang="sr-Latn-RS" sz="2000" dirty="0"/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hr-HR" altLang="sr-Latn-RS" sz="2000" dirty="0" err="1" smtClean="0"/>
              <a:t>interconversions</a:t>
            </a:r>
            <a:r>
              <a:rPr lang="hr-HR" altLang="sr-Latn-RS" sz="2000" dirty="0" smtClean="0"/>
              <a:t> </a:t>
            </a:r>
            <a:r>
              <a:rPr lang="hr-HR" altLang="sr-Latn-RS" sz="2000" dirty="0" err="1"/>
              <a:t>of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monosaccharides</a:t>
            </a:r>
            <a:r>
              <a:rPr lang="hr-HR" altLang="sr-Latn-RS" sz="2000" dirty="0"/>
              <a:t> are </a:t>
            </a:r>
            <a:r>
              <a:rPr lang="hr-HR" altLang="sr-Latn-RS" sz="2000" dirty="0" err="1"/>
              <a:t>catalyzed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by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transketolase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and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transaldolase</a:t>
            </a:r>
            <a:endParaRPr lang="hr-HR" altLang="sr-Latn-RS" sz="2000" dirty="0"/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3729831"/>
            <a:ext cx="1223962" cy="890588"/>
          </a:xfrm>
          <a:prstGeom prst="rect">
            <a:avLst/>
          </a:prstGeom>
          <a:solidFill>
            <a:srgbClr val="00FF00"/>
          </a:solidFill>
          <a:ln w="2857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3656806"/>
            <a:ext cx="1590675" cy="1290638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1311275" y="4809331"/>
            <a:ext cx="2376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1800" b="1" i="1" dirty="0" err="1">
                <a:solidFill>
                  <a:srgbClr val="FF0000"/>
                </a:solidFill>
              </a:rPr>
              <a:t>Transketolase</a:t>
            </a:r>
            <a:r>
              <a:rPr lang="hr-HR" altLang="sr-Latn-RS" sz="1800" b="1" i="1" dirty="0">
                <a:solidFill>
                  <a:srgbClr val="FF0000"/>
                </a:solidFill>
              </a:rPr>
              <a:t> – transfer </a:t>
            </a:r>
            <a:r>
              <a:rPr lang="hr-HR" altLang="sr-Latn-RS" sz="1800" b="1" i="1" dirty="0" err="1">
                <a:solidFill>
                  <a:srgbClr val="FF0000"/>
                </a:solidFill>
              </a:rPr>
              <a:t>of</a:t>
            </a:r>
            <a:r>
              <a:rPr lang="hr-HR" altLang="sr-Latn-RS" sz="1800" b="1" i="1" dirty="0">
                <a:solidFill>
                  <a:srgbClr val="FF0000"/>
                </a:solidFill>
              </a:rPr>
              <a:t> 2C </a:t>
            </a:r>
            <a:r>
              <a:rPr lang="hr-HR" altLang="sr-Latn-RS" sz="1800" b="1" i="1" dirty="0" err="1">
                <a:solidFill>
                  <a:srgbClr val="FF0000"/>
                </a:solidFill>
              </a:rPr>
              <a:t>fragments</a:t>
            </a:r>
            <a:r>
              <a:rPr lang="hr-HR" altLang="sr-Latn-RS" sz="1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5303838" y="5066506"/>
            <a:ext cx="2776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1800" b="1" i="1" dirty="0" err="1">
                <a:solidFill>
                  <a:srgbClr val="FF0000"/>
                </a:solidFill>
              </a:rPr>
              <a:t>Transaldolase</a:t>
            </a:r>
            <a:r>
              <a:rPr lang="hr-HR" altLang="sr-Latn-RS" sz="1800" b="1" i="1" dirty="0">
                <a:solidFill>
                  <a:srgbClr val="FF0000"/>
                </a:solidFill>
              </a:rPr>
              <a:t> – transfer </a:t>
            </a:r>
            <a:r>
              <a:rPr lang="hr-HR" altLang="sr-Latn-RS" sz="1800" b="1" i="1" dirty="0" err="1">
                <a:solidFill>
                  <a:srgbClr val="FF0000"/>
                </a:solidFill>
              </a:rPr>
              <a:t>of</a:t>
            </a:r>
            <a:r>
              <a:rPr lang="hr-HR" altLang="sr-Latn-RS" sz="1800" b="1" i="1" dirty="0">
                <a:solidFill>
                  <a:srgbClr val="FF0000"/>
                </a:solidFill>
              </a:rPr>
              <a:t> 3C </a:t>
            </a:r>
            <a:r>
              <a:rPr lang="hr-HR" altLang="sr-Latn-RS" sz="1800" b="1" i="1" dirty="0" err="1">
                <a:solidFill>
                  <a:srgbClr val="FF0000"/>
                </a:solidFill>
              </a:rPr>
              <a:t>fragments</a:t>
            </a:r>
            <a:r>
              <a:rPr lang="hr-HR" altLang="sr-Latn-RS" sz="1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1060450" y="5760097"/>
            <a:ext cx="7129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1800" b="1" dirty="0" err="1">
                <a:solidFill>
                  <a:srgbClr val="FF0000"/>
                </a:solidFill>
              </a:rPr>
              <a:t>Monosaccharide</a:t>
            </a:r>
            <a:r>
              <a:rPr lang="hr-HR" altLang="sr-Latn-RS" sz="1800" b="1" dirty="0">
                <a:solidFill>
                  <a:srgbClr val="FF0000"/>
                </a:solidFill>
              </a:rPr>
              <a:t> </a:t>
            </a:r>
            <a:r>
              <a:rPr lang="hr-HR" altLang="sr-Latn-RS" sz="1800" b="1" dirty="0" err="1">
                <a:solidFill>
                  <a:srgbClr val="FF0000"/>
                </a:solidFill>
              </a:rPr>
              <a:t>donor</a:t>
            </a:r>
            <a:r>
              <a:rPr lang="hr-HR" altLang="sr-Latn-RS" sz="1800" b="1" dirty="0">
                <a:solidFill>
                  <a:srgbClr val="FF0000"/>
                </a:solidFill>
              </a:rPr>
              <a:t> </a:t>
            </a:r>
            <a:r>
              <a:rPr lang="hr-HR" altLang="sr-Latn-RS" sz="1800" b="1" dirty="0" err="1">
                <a:solidFill>
                  <a:srgbClr val="FF0000"/>
                </a:solidFill>
              </a:rPr>
              <a:t>of</a:t>
            </a:r>
            <a:r>
              <a:rPr lang="hr-HR" altLang="sr-Latn-RS" sz="1800" b="1" dirty="0">
                <a:solidFill>
                  <a:srgbClr val="FF0000"/>
                </a:solidFill>
              </a:rPr>
              <a:t> C-</a:t>
            </a:r>
            <a:r>
              <a:rPr lang="hr-HR" altLang="sr-Latn-RS" sz="1800" b="1" dirty="0" err="1">
                <a:solidFill>
                  <a:srgbClr val="FF0000"/>
                </a:solidFill>
              </a:rPr>
              <a:t>fragments</a:t>
            </a:r>
            <a:r>
              <a:rPr lang="hr-HR" altLang="sr-Latn-RS" sz="1800" b="1" dirty="0">
                <a:solidFill>
                  <a:srgbClr val="FF0000"/>
                </a:solidFill>
              </a:rPr>
              <a:t> </a:t>
            </a:r>
            <a:r>
              <a:rPr lang="hr-HR" altLang="sr-Latn-RS" sz="1800" b="1" dirty="0" err="1">
                <a:solidFill>
                  <a:srgbClr val="FF0000"/>
                </a:solidFill>
              </a:rPr>
              <a:t>is</a:t>
            </a:r>
            <a:r>
              <a:rPr lang="hr-HR" altLang="sr-Latn-RS" sz="1800" b="1" dirty="0">
                <a:solidFill>
                  <a:srgbClr val="FF0000"/>
                </a:solidFill>
              </a:rPr>
              <a:t> </a:t>
            </a:r>
            <a:r>
              <a:rPr lang="hr-HR" altLang="sr-Latn-RS" sz="1800" b="1" dirty="0" err="1">
                <a:solidFill>
                  <a:srgbClr val="FF0000"/>
                </a:solidFill>
              </a:rPr>
              <a:t>ketose</a:t>
            </a:r>
            <a:r>
              <a:rPr lang="hr-HR" altLang="sr-Latn-RS" sz="1800" b="1" dirty="0">
                <a:solidFill>
                  <a:srgbClr val="FF0000"/>
                </a:solidFill>
              </a:rPr>
              <a:t>, </a:t>
            </a:r>
            <a:r>
              <a:rPr lang="hr-HR" altLang="sr-Latn-RS" sz="1800" b="1" dirty="0" err="1">
                <a:solidFill>
                  <a:srgbClr val="FF0000"/>
                </a:solidFill>
              </a:rPr>
              <a:t>and</a:t>
            </a:r>
            <a:r>
              <a:rPr lang="hr-HR" altLang="sr-Latn-RS" sz="1800" b="1" dirty="0">
                <a:solidFill>
                  <a:srgbClr val="FF0000"/>
                </a:solidFill>
              </a:rPr>
              <a:t> </a:t>
            </a:r>
            <a:r>
              <a:rPr lang="hr-HR" altLang="sr-Latn-RS" sz="1800" b="1" dirty="0" err="1">
                <a:solidFill>
                  <a:srgbClr val="FF0000"/>
                </a:solidFill>
              </a:rPr>
              <a:t>acceptor</a:t>
            </a:r>
            <a:r>
              <a:rPr lang="hr-HR" altLang="sr-Latn-RS" sz="1800" b="1" dirty="0">
                <a:solidFill>
                  <a:srgbClr val="FF0000"/>
                </a:solidFill>
              </a:rPr>
              <a:t> </a:t>
            </a:r>
            <a:r>
              <a:rPr lang="hr-HR" altLang="sr-Latn-RS" sz="1800" b="1" dirty="0" err="1">
                <a:solidFill>
                  <a:srgbClr val="FF0000"/>
                </a:solidFill>
              </a:rPr>
              <a:t>is</a:t>
            </a:r>
            <a:r>
              <a:rPr lang="hr-HR" altLang="sr-Latn-RS" sz="1800" b="1" dirty="0">
                <a:solidFill>
                  <a:srgbClr val="FF0000"/>
                </a:solidFill>
              </a:rPr>
              <a:t> </a:t>
            </a:r>
            <a:r>
              <a:rPr lang="hr-HR" altLang="sr-Latn-RS" sz="1800" b="1" dirty="0" err="1">
                <a:solidFill>
                  <a:srgbClr val="FF0000"/>
                </a:solidFill>
              </a:rPr>
              <a:t>aldose</a:t>
            </a:r>
            <a:r>
              <a:rPr lang="hr-HR" altLang="sr-Latn-RS" sz="18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055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76600" y="1676400"/>
            <a:ext cx="1371600" cy="2209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019800" y="1676400"/>
            <a:ext cx="1676400" cy="2209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90600" y="2590800"/>
            <a:ext cx="1676400" cy="12954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295400" y="1752600"/>
            <a:ext cx="1371600" cy="7620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/>
          </a:p>
        </p:txBody>
      </p:sp>
      <p:grpSp>
        <p:nvGrpSpPr>
          <p:cNvPr id="11270" name="Group 8"/>
          <p:cNvGrpSpPr>
            <a:grpSpLocks/>
          </p:cNvGrpSpPr>
          <p:nvPr/>
        </p:nvGrpSpPr>
        <p:grpSpPr bwMode="auto">
          <a:xfrm>
            <a:off x="914400" y="1676400"/>
            <a:ext cx="1806575" cy="2209800"/>
            <a:chOff x="3060" y="2928"/>
            <a:chExt cx="1138" cy="1392"/>
          </a:xfrm>
        </p:grpSpPr>
        <p:grpSp>
          <p:nvGrpSpPr>
            <p:cNvPr id="11334" name="Group 9"/>
            <p:cNvGrpSpPr>
              <a:grpSpLocks/>
            </p:cNvGrpSpPr>
            <p:nvPr/>
          </p:nvGrpSpPr>
          <p:grpSpPr bwMode="auto">
            <a:xfrm>
              <a:off x="3408" y="2928"/>
              <a:ext cx="790" cy="1392"/>
              <a:chOff x="2484" y="1246"/>
              <a:chExt cx="790" cy="1392"/>
            </a:xfrm>
          </p:grpSpPr>
          <p:sp>
            <p:nvSpPr>
              <p:cNvPr id="11337" name="Text Box 10"/>
              <p:cNvSpPr txBox="1">
                <a:spLocks noChangeArrowheads="1"/>
              </p:cNvSpPr>
              <p:nvPr/>
            </p:nvSpPr>
            <p:spPr bwMode="auto">
              <a:xfrm>
                <a:off x="2508" y="1246"/>
                <a:ext cx="76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CH</a:t>
                </a:r>
                <a:r>
                  <a:rPr lang="en-US" altLang="sr-Latn-RS" sz="24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sr-Latn-RS" sz="2400" b="1">
                    <a:latin typeface="Times New Roman" panose="02020603050405020304" pitchFamily="18" charset="0"/>
                  </a:rPr>
                  <a:t>OH</a:t>
                </a:r>
              </a:p>
            </p:txBody>
          </p:sp>
          <p:sp>
            <p:nvSpPr>
              <p:cNvPr id="11338" name="Line 11"/>
              <p:cNvSpPr>
                <a:spLocks noChangeShapeType="1"/>
              </p:cNvSpPr>
              <p:nvPr/>
            </p:nvSpPr>
            <p:spPr bwMode="auto">
              <a:xfrm>
                <a:off x="2652" y="14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9" name="Line 12"/>
              <p:cNvSpPr>
                <a:spLocks noChangeShapeType="1"/>
              </p:cNvSpPr>
              <p:nvPr/>
            </p:nvSpPr>
            <p:spPr bwMode="auto">
              <a:xfrm>
                <a:off x="2616" y="231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Line 13"/>
              <p:cNvSpPr>
                <a:spLocks noChangeShapeType="1"/>
              </p:cNvSpPr>
              <p:nvPr/>
            </p:nvSpPr>
            <p:spPr bwMode="auto">
              <a:xfrm>
                <a:off x="2628" y="177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Line 14"/>
              <p:cNvSpPr>
                <a:spLocks noChangeShapeType="1"/>
              </p:cNvSpPr>
              <p:nvPr/>
            </p:nvSpPr>
            <p:spPr bwMode="auto">
              <a:xfrm>
                <a:off x="2628" y="203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Text Box 15"/>
              <p:cNvSpPr txBox="1">
                <a:spLocks noChangeArrowheads="1"/>
              </p:cNvSpPr>
              <p:nvPr/>
            </p:nvSpPr>
            <p:spPr bwMode="auto">
              <a:xfrm>
                <a:off x="2491" y="2062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C-OH</a:t>
                </a:r>
              </a:p>
            </p:txBody>
          </p:sp>
          <p:sp>
            <p:nvSpPr>
              <p:cNvPr id="11343" name="Text Box 16"/>
              <p:cNvSpPr txBox="1">
                <a:spLocks noChangeArrowheads="1"/>
              </p:cNvSpPr>
              <p:nvPr/>
            </p:nvSpPr>
            <p:spPr bwMode="auto">
              <a:xfrm>
                <a:off x="2508" y="1810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1344" name="Text Box 17"/>
              <p:cNvSpPr txBox="1">
                <a:spLocks noChangeArrowheads="1"/>
              </p:cNvSpPr>
              <p:nvPr/>
            </p:nvSpPr>
            <p:spPr bwMode="auto">
              <a:xfrm>
                <a:off x="2484" y="2350"/>
                <a:ext cx="7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CH</a:t>
                </a:r>
                <a:r>
                  <a:rPr lang="en-US" altLang="sr-Latn-RS" sz="24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sr-Latn-RS" sz="2400" b="1">
                    <a:latin typeface="Times New Roman" panose="02020603050405020304" pitchFamily="18" charset="0"/>
                  </a:rPr>
                  <a:t>OP</a:t>
                </a:r>
              </a:p>
            </p:txBody>
          </p:sp>
        </p:grpSp>
        <p:sp>
          <p:nvSpPr>
            <p:cNvPr id="11335" name="Text Box 18"/>
            <p:cNvSpPr txBox="1">
              <a:spLocks noChangeArrowheads="1"/>
            </p:cNvSpPr>
            <p:nvPr/>
          </p:nvSpPr>
          <p:spPr bwMode="auto">
            <a:xfrm>
              <a:off x="3432" y="3204"/>
              <a:ext cx="5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r-Latn-RS" sz="2400" b="1">
                  <a:latin typeface="Times New Roman" panose="02020603050405020304" pitchFamily="18" charset="0"/>
                </a:rPr>
                <a:t>C=O</a:t>
              </a:r>
            </a:p>
          </p:txBody>
        </p:sp>
        <p:sp>
          <p:nvSpPr>
            <p:cNvPr id="11336" name="Text Box 19"/>
            <p:cNvSpPr txBox="1">
              <a:spLocks noChangeArrowheads="1"/>
            </p:cNvSpPr>
            <p:nvPr/>
          </p:nvSpPr>
          <p:spPr bwMode="auto">
            <a:xfrm>
              <a:off x="3060" y="3492"/>
              <a:ext cx="4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r-Latn-RS" sz="2400" b="1">
                  <a:latin typeface="Times New Roman" panose="02020603050405020304" pitchFamily="18" charset="0"/>
                </a:rPr>
                <a:t>HO-</a:t>
              </a:r>
            </a:p>
          </p:txBody>
        </p:sp>
      </p:grpSp>
      <p:grpSp>
        <p:nvGrpSpPr>
          <p:cNvPr id="11271" name="Group 20"/>
          <p:cNvGrpSpPr>
            <a:grpSpLocks/>
          </p:cNvGrpSpPr>
          <p:nvPr/>
        </p:nvGrpSpPr>
        <p:grpSpPr bwMode="auto">
          <a:xfrm>
            <a:off x="3352800" y="1676400"/>
            <a:ext cx="1165225" cy="2209800"/>
            <a:chOff x="4416" y="1104"/>
            <a:chExt cx="734" cy="1392"/>
          </a:xfrm>
        </p:grpSpPr>
        <p:grpSp>
          <p:nvGrpSpPr>
            <p:cNvPr id="11324" name="Group 21"/>
            <p:cNvGrpSpPr>
              <a:grpSpLocks/>
            </p:cNvGrpSpPr>
            <p:nvPr/>
          </p:nvGrpSpPr>
          <p:grpSpPr bwMode="auto">
            <a:xfrm>
              <a:off x="4416" y="1104"/>
              <a:ext cx="734" cy="1392"/>
              <a:chOff x="2484" y="1246"/>
              <a:chExt cx="734" cy="1392"/>
            </a:xfrm>
          </p:grpSpPr>
          <p:sp>
            <p:nvSpPr>
              <p:cNvPr id="11326" name="Text Box 22"/>
              <p:cNvSpPr txBox="1">
                <a:spLocks noChangeArrowheads="1"/>
              </p:cNvSpPr>
              <p:nvPr/>
            </p:nvSpPr>
            <p:spPr bwMode="auto">
              <a:xfrm>
                <a:off x="2508" y="1246"/>
                <a:ext cx="5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CHO</a:t>
                </a:r>
              </a:p>
            </p:txBody>
          </p:sp>
          <p:sp>
            <p:nvSpPr>
              <p:cNvPr id="11327" name="Line 23"/>
              <p:cNvSpPr>
                <a:spLocks noChangeShapeType="1"/>
              </p:cNvSpPr>
              <p:nvPr/>
            </p:nvSpPr>
            <p:spPr bwMode="auto">
              <a:xfrm>
                <a:off x="2652" y="14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8" name="Line 24"/>
              <p:cNvSpPr>
                <a:spLocks noChangeShapeType="1"/>
              </p:cNvSpPr>
              <p:nvPr/>
            </p:nvSpPr>
            <p:spPr bwMode="auto">
              <a:xfrm>
                <a:off x="2616" y="231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9" name="Line 25"/>
              <p:cNvSpPr>
                <a:spLocks noChangeShapeType="1"/>
              </p:cNvSpPr>
              <p:nvPr/>
            </p:nvSpPr>
            <p:spPr bwMode="auto">
              <a:xfrm>
                <a:off x="2628" y="177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0" name="Line 26"/>
              <p:cNvSpPr>
                <a:spLocks noChangeShapeType="1"/>
              </p:cNvSpPr>
              <p:nvPr/>
            </p:nvSpPr>
            <p:spPr bwMode="auto">
              <a:xfrm>
                <a:off x="2628" y="203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Text Box 27"/>
              <p:cNvSpPr txBox="1">
                <a:spLocks noChangeArrowheads="1"/>
              </p:cNvSpPr>
              <p:nvPr/>
            </p:nvSpPr>
            <p:spPr bwMode="auto">
              <a:xfrm>
                <a:off x="2491" y="2062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C-OH</a:t>
                </a:r>
              </a:p>
            </p:txBody>
          </p:sp>
          <p:sp>
            <p:nvSpPr>
              <p:cNvPr id="11332" name="Text Box 28"/>
              <p:cNvSpPr txBox="1">
                <a:spLocks noChangeArrowheads="1"/>
              </p:cNvSpPr>
              <p:nvPr/>
            </p:nvSpPr>
            <p:spPr bwMode="auto">
              <a:xfrm>
                <a:off x="2508" y="1810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C-OH</a:t>
                </a:r>
              </a:p>
            </p:txBody>
          </p:sp>
          <p:sp>
            <p:nvSpPr>
              <p:cNvPr id="11333" name="Text Box 29"/>
              <p:cNvSpPr txBox="1">
                <a:spLocks noChangeArrowheads="1"/>
              </p:cNvSpPr>
              <p:nvPr/>
            </p:nvSpPr>
            <p:spPr bwMode="auto">
              <a:xfrm>
                <a:off x="2484" y="2350"/>
                <a:ext cx="7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CH</a:t>
                </a:r>
                <a:r>
                  <a:rPr lang="en-US" altLang="sr-Latn-RS" sz="24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sr-Latn-RS" sz="2400" b="1">
                    <a:latin typeface="Times New Roman" panose="02020603050405020304" pitchFamily="18" charset="0"/>
                  </a:rPr>
                  <a:t>OP</a:t>
                </a:r>
              </a:p>
            </p:txBody>
          </p:sp>
        </p:grpSp>
        <p:sp>
          <p:nvSpPr>
            <p:cNvPr id="11325" name="Text Box 30"/>
            <p:cNvSpPr txBox="1">
              <a:spLocks noChangeArrowheads="1"/>
            </p:cNvSpPr>
            <p:nvPr/>
          </p:nvSpPr>
          <p:spPr bwMode="auto">
            <a:xfrm>
              <a:off x="4428" y="1392"/>
              <a:ext cx="6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r-Latn-RS" sz="2400" b="1">
                  <a:latin typeface="Times New Roman" panose="02020603050405020304" pitchFamily="18" charset="0"/>
                </a:rPr>
                <a:t>C-OH</a:t>
              </a:r>
            </a:p>
          </p:txBody>
        </p:sp>
      </p:grpSp>
      <p:sp>
        <p:nvSpPr>
          <p:cNvPr id="11272" name="Text Box 47"/>
          <p:cNvSpPr txBox="1">
            <a:spLocks noChangeArrowheads="1"/>
          </p:cNvSpPr>
          <p:nvPr/>
        </p:nvSpPr>
        <p:spPr bwMode="auto">
          <a:xfrm>
            <a:off x="2743200" y="2667000"/>
            <a:ext cx="35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24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1273" name="Freeform 48"/>
          <p:cNvSpPr>
            <a:spLocks/>
          </p:cNvSpPr>
          <p:nvPr/>
        </p:nvSpPr>
        <p:spPr bwMode="auto">
          <a:xfrm>
            <a:off x="2133600" y="838200"/>
            <a:ext cx="1295400" cy="876300"/>
          </a:xfrm>
          <a:custGeom>
            <a:avLst/>
            <a:gdLst>
              <a:gd name="T0" fmla="*/ 0 w 816"/>
              <a:gd name="T1" fmla="*/ 2147483647 h 552"/>
              <a:gd name="T2" fmla="*/ 2147483647 w 816"/>
              <a:gd name="T3" fmla="*/ 2147483647 h 552"/>
              <a:gd name="T4" fmla="*/ 2147483647 w 816"/>
              <a:gd name="T5" fmla="*/ 2147483647 h 552"/>
              <a:gd name="T6" fmla="*/ 2147483647 w 816"/>
              <a:gd name="T7" fmla="*/ 2147483647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552"/>
              <a:gd name="T14" fmla="*/ 816 w 816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552">
                <a:moveTo>
                  <a:pt x="0" y="552"/>
                </a:moveTo>
                <a:cubicBezTo>
                  <a:pt x="92" y="348"/>
                  <a:pt x="184" y="144"/>
                  <a:pt x="288" y="72"/>
                </a:cubicBezTo>
                <a:cubicBezTo>
                  <a:pt x="392" y="0"/>
                  <a:pt x="536" y="40"/>
                  <a:pt x="624" y="120"/>
                </a:cubicBezTo>
                <a:cubicBezTo>
                  <a:pt x="712" y="200"/>
                  <a:pt x="784" y="488"/>
                  <a:pt x="816" y="552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49"/>
          <p:cNvSpPr>
            <a:spLocks noChangeShapeType="1"/>
          </p:cNvSpPr>
          <p:nvPr/>
        </p:nvSpPr>
        <p:spPr bwMode="auto">
          <a:xfrm>
            <a:off x="20574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50"/>
          <p:cNvSpPr txBox="1">
            <a:spLocks noChangeArrowheads="1"/>
          </p:cNvSpPr>
          <p:nvPr/>
        </p:nvSpPr>
        <p:spPr bwMode="auto">
          <a:xfrm>
            <a:off x="3867150" y="4038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altLang="sr-Latn-RS" sz="2400" b="1">
              <a:latin typeface="Times New Roman" panose="02020603050405020304" pitchFamily="18" charset="0"/>
            </a:endParaRPr>
          </a:p>
        </p:txBody>
      </p:sp>
      <p:sp>
        <p:nvSpPr>
          <p:cNvPr id="11276" name="Text Box 57"/>
          <p:cNvSpPr txBox="1">
            <a:spLocks noChangeArrowheads="1"/>
          </p:cNvSpPr>
          <p:nvPr/>
        </p:nvSpPr>
        <p:spPr bwMode="auto">
          <a:xfrm>
            <a:off x="4578350" y="2971800"/>
            <a:ext cx="150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1800" b="1" i="1">
                <a:solidFill>
                  <a:srgbClr val="FF0000"/>
                </a:solidFill>
              </a:rPr>
              <a:t>Transketola</a:t>
            </a:r>
            <a:r>
              <a:rPr lang="hr-HR" altLang="sr-Latn-RS" sz="1800" b="1" i="1">
                <a:solidFill>
                  <a:srgbClr val="FF0000"/>
                </a:solidFill>
              </a:rPr>
              <a:t>se</a:t>
            </a:r>
            <a:endParaRPr lang="en-US" altLang="sr-Latn-RS" sz="1800" b="1" i="1">
              <a:solidFill>
                <a:srgbClr val="FF0000"/>
              </a:solidFill>
            </a:endParaRPr>
          </a:p>
        </p:txBody>
      </p:sp>
      <p:sp>
        <p:nvSpPr>
          <p:cNvPr id="11283" name="Text Box 58"/>
          <p:cNvSpPr txBox="1">
            <a:spLocks noChangeArrowheads="1"/>
          </p:cNvSpPr>
          <p:nvPr/>
        </p:nvSpPr>
        <p:spPr bwMode="auto">
          <a:xfrm>
            <a:off x="5546725" y="4079875"/>
            <a:ext cx="3109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latin typeface="Times New Roman" panose="02020603050405020304" pitchFamily="18" charset="0"/>
              </a:rPr>
              <a:t>s</a:t>
            </a:r>
            <a:r>
              <a:rPr lang="en-US" altLang="sr-Latn-RS" sz="2000" b="1">
                <a:latin typeface="Times New Roman" panose="02020603050405020304" pitchFamily="18" charset="0"/>
              </a:rPr>
              <a:t>edoheptulo</a:t>
            </a:r>
            <a:r>
              <a:rPr lang="hr-HR" altLang="sr-Latn-RS" sz="2000" b="1">
                <a:latin typeface="Times New Roman" panose="02020603050405020304" pitchFamily="18" charset="0"/>
              </a:rPr>
              <a:t>se </a:t>
            </a:r>
            <a:r>
              <a:rPr lang="en-US" altLang="sr-Latn-RS" sz="2000" b="1">
                <a:latin typeface="Times New Roman" panose="02020603050405020304" pitchFamily="18" charset="0"/>
              </a:rPr>
              <a:t>7-</a:t>
            </a:r>
            <a:r>
              <a:rPr lang="hr-HR" altLang="sr-Latn-RS" sz="2000" b="1">
                <a:latin typeface="Times New Roman" panose="02020603050405020304" pitchFamily="18" charset="0"/>
              </a:rPr>
              <a:t>phosphate</a:t>
            </a:r>
            <a:endParaRPr lang="en-US" altLang="sr-Latn-RS" sz="2000" b="1">
              <a:latin typeface="Times New Roman" panose="02020603050405020304" pitchFamily="18" charset="0"/>
            </a:endParaRPr>
          </a:p>
        </p:txBody>
      </p:sp>
      <p:sp>
        <p:nvSpPr>
          <p:cNvPr id="11278" name="Text Box 59"/>
          <p:cNvSpPr txBox="1">
            <a:spLocks noChangeArrowheads="1"/>
          </p:cNvSpPr>
          <p:nvPr/>
        </p:nvSpPr>
        <p:spPr bwMode="auto">
          <a:xfrm>
            <a:off x="3048000" y="4038600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2400" b="1">
                <a:latin typeface="Times New Roman" panose="02020603050405020304" pitchFamily="18" charset="0"/>
              </a:rPr>
              <a:t>Ribose-5-PO</a:t>
            </a:r>
            <a:r>
              <a:rPr lang="en-US" altLang="sr-Latn-RS" sz="2400" b="1" baseline="-25000">
                <a:latin typeface="Times New Roman" panose="02020603050405020304" pitchFamily="18" charset="0"/>
              </a:rPr>
              <a:t>4</a:t>
            </a:r>
            <a:endParaRPr lang="en-US" altLang="sr-Latn-RS" sz="2400" b="1">
              <a:latin typeface="Times New Roman" panose="02020603050405020304" pitchFamily="18" charset="0"/>
            </a:endParaRPr>
          </a:p>
        </p:txBody>
      </p:sp>
      <p:sp>
        <p:nvSpPr>
          <p:cNvPr id="11279" name="Text Box 60"/>
          <p:cNvSpPr txBox="1">
            <a:spLocks noChangeArrowheads="1"/>
          </p:cNvSpPr>
          <p:nvPr/>
        </p:nvSpPr>
        <p:spPr bwMode="auto">
          <a:xfrm>
            <a:off x="762000" y="3886200"/>
            <a:ext cx="209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2400" b="1">
                <a:latin typeface="Times New Roman" panose="02020603050405020304" pitchFamily="18" charset="0"/>
              </a:rPr>
              <a:t>Xyulose-5-PO</a:t>
            </a:r>
            <a:r>
              <a:rPr lang="en-US" altLang="sr-Latn-RS" sz="2400" b="1" baseline="-25000">
                <a:latin typeface="Times New Roman" panose="02020603050405020304" pitchFamily="18" charset="0"/>
              </a:rPr>
              <a:t>4</a:t>
            </a:r>
            <a:endParaRPr lang="en-US" altLang="sr-Latn-RS" sz="2400" b="1">
              <a:latin typeface="Times New Roman" panose="02020603050405020304" pitchFamily="18" charset="0"/>
            </a:endParaRPr>
          </a:p>
        </p:txBody>
      </p:sp>
      <p:sp>
        <p:nvSpPr>
          <p:cNvPr id="11286" name="Text Box 61"/>
          <p:cNvSpPr txBox="1">
            <a:spLocks noChangeArrowheads="1"/>
          </p:cNvSpPr>
          <p:nvPr/>
        </p:nvSpPr>
        <p:spPr bwMode="auto">
          <a:xfrm>
            <a:off x="533400" y="6172200"/>
            <a:ext cx="318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latin typeface="Times New Roman" panose="02020603050405020304" pitchFamily="18" charset="0"/>
              </a:rPr>
              <a:t>glyceraldehide </a:t>
            </a:r>
            <a:r>
              <a:rPr lang="en-US" altLang="sr-Latn-RS" sz="2000" b="1">
                <a:latin typeface="Times New Roman" panose="02020603050405020304" pitchFamily="18" charset="0"/>
              </a:rPr>
              <a:t>3</a:t>
            </a:r>
            <a:r>
              <a:rPr lang="hr-HR" altLang="sr-Latn-RS" sz="2000" b="1">
                <a:latin typeface="Times New Roman" panose="02020603050405020304" pitchFamily="18" charset="0"/>
              </a:rPr>
              <a:t>-phosphate</a:t>
            </a:r>
            <a:endParaRPr lang="en-US" altLang="sr-Latn-RS" sz="2000" b="1">
              <a:latin typeface="Times New Roman" panose="02020603050405020304" pitchFamily="18" charset="0"/>
            </a:endParaRPr>
          </a:p>
        </p:txBody>
      </p:sp>
      <p:sp>
        <p:nvSpPr>
          <p:cNvPr id="11281" name="Rectangle 63"/>
          <p:cNvSpPr>
            <a:spLocks noChangeArrowheads="1"/>
          </p:cNvSpPr>
          <p:nvPr/>
        </p:nvSpPr>
        <p:spPr bwMode="auto">
          <a:xfrm>
            <a:off x="533400" y="762000"/>
            <a:ext cx="4419600" cy="3733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/>
          </a:p>
        </p:txBody>
      </p:sp>
      <p:sp>
        <p:nvSpPr>
          <p:cNvPr id="11282" name="Text Box 64"/>
          <p:cNvSpPr txBox="1">
            <a:spLocks noChangeArrowheads="1"/>
          </p:cNvSpPr>
          <p:nvPr/>
        </p:nvSpPr>
        <p:spPr bwMode="auto">
          <a:xfrm>
            <a:off x="900113" y="260350"/>
            <a:ext cx="7177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 u="sng">
                <a:solidFill>
                  <a:srgbClr val="FF0000"/>
                </a:solidFill>
              </a:rPr>
              <a:t>II. Nonoxidative phase of pentose phosphate pathway– 1. reaction</a:t>
            </a:r>
            <a:endParaRPr lang="en-US" altLang="sr-Latn-RS" sz="2000" b="1" u="sng">
              <a:solidFill>
                <a:srgbClr val="FF0000"/>
              </a:solidFill>
            </a:endParaRPr>
          </a:p>
        </p:txBody>
      </p:sp>
      <p:sp>
        <p:nvSpPr>
          <p:cNvPr id="2" name="Text Box 65"/>
          <p:cNvSpPr txBox="1">
            <a:spLocks noChangeArrowheads="1"/>
          </p:cNvSpPr>
          <p:nvPr/>
        </p:nvSpPr>
        <p:spPr bwMode="auto">
          <a:xfrm>
            <a:off x="611188" y="3933825"/>
            <a:ext cx="26654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000" b="1">
                <a:latin typeface="Times New Roman" panose="02020603050405020304" pitchFamily="18" charset="0"/>
              </a:rPr>
              <a:t>xylulose 5-phosphate </a:t>
            </a:r>
          </a:p>
        </p:txBody>
      </p:sp>
      <p:sp>
        <p:nvSpPr>
          <p:cNvPr id="11284" name="Text Box 66"/>
          <p:cNvSpPr txBox="1">
            <a:spLocks noChangeArrowheads="1"/>
          </p:cNvSpPr>
          <p:nvPr/>
        </p:nvSpPr>
        <p:spPr bwMode="auto">
          <a:xfrm>
            <a:off x="3059113" y="4076700"/>
            <a:ext cx="24876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000" b="1">
                <a:latin typeface="Times New Roman" panose="02020603050405020304" pitchFamily="18" charset="0"/>
              </a:rPr>
              <a:t>ribose 5-phosphate</a:t>
            </a:r>
          </a:p>
        </p:txBody>
      </p:sp>
      <p:sp>
        <p:nvSpPr>
          <p:cNvPr id="11285" name="TextBox 65"/>
          <p:cNvSpPr txBox="1">
            <a:spLocks noChangeArrowheads="1"/>
          </p:cNvSpPr>
          <p:nvPr/>
        </p:nvSpPr>
        <p:spPr bwMode="auto">
          <a:xfrm>
            <a:off x="1768475" y="2574925"/>
            <a:ext cx="574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-H</a:t>
            </a:r>
          </a:p>
        </p:txBody>
      </p:sp>
      <p:sp>
        <p:nvSpPr>
          <p:cNvPr id="3" name="TextBox 68"/>
          <p:cNvSpPr txBox="1">
            <a:spLocks noChangeArrowheads="1"/>
          </p:cNvSpPr>
          <p:nvPr/>
        </p:nvSpPr>
        <p:spPr bwMode="auto">
          <a:xfrm>
            <a:off x="1127125" y="2943225"/>
            <a:ext cx="57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</a:p>
        </p:txBody>
      </p:sp>
      <p:sp>
        <p:nvSpPr>
          <p:cNvPr id="11287" name="TextBox 69"/>
          <p:cNvSpPr txBox="1">
            <a:spLocks noChangeArrowheads="1"/>
          </p:cNvSpPr>
          <p:nvPr/>
        </p:nvSpPr>
        <p:spPr bwMode="auto">
          <a:xfrm>
            <a:off x="3017838" y="2157413"/>
            <a:ext cx="576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</a:p>
        </p:txBody>
      </p:sp>
      <p:sp>
        <p:nvSpPr>
          <p:cNvPr id="11288" name="TextBox 70"/>
          <p:cNvSpPr txBox="1">
            <a:spLocks noChangeArrowheads="1"/>
          </p:cNvSpPr>
          <p:nvPr/>
        </p:nvSpPr>
        <p:spPr bwMode="auto">
          <a:xfrm>
            <a:off x="3003550" y="2565400"/>
            <a:ext cx="57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</a:p>
        </p:txBody>
      </p:sp>
      <p:sp>
        <p:nvSpPr>
          <p:cNvPr id="11289" name="TextBox 71"/>
          <p:cNvSpPr txBox="1">
            <a:spLocks noChangeArrowheads="1"/>
          </p:cNvSpPr>
          <p:nvPr/>
        </p:nvSpPr>
        <p:spPr bwMode="auto">
          <a:xfrm>
            <a:off x="2997200" y="2968625"/>
            <a:ext cx="57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943600" y="762000"/>
            <a:ext cx="1806575" cy="3105150"/>
            <a:chOff x="5943600" y="762000"/>
            <a:chExt cx="1806575" cy="3105150"/>
          </a:xfrm>
        </p:grpSpPr>
        <p:sp>
          <p:nvSpPr>
            <p:cNvPr id="11303" name="Rectangle 7"/>
            <p:cNvSpPr>
              <a:spLocks noChangeArrowheads="1"/>
            </p:cNvSpPr>
            <p:nvPr/>
          </p:nvSpPr>
          <p:spPr bwMode="auto">
            <a:xfrm>
              <a:off x="6019800" y="838200"/>
              <a:ext cx="1676400" cy="76200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/>
            </a:p>
          </p:txBody>
        </p:sp>
        <p:grpSp>
          <p:nvGrpSpPr>
            <p:cNvPr id="11304" name="Group 31"/>
            <p:cNvGrpSpPr>
              <a:grpSpLocks/>
            </p:cNvGrpSpPr>
            <p:nvPr/>
          </p:nvGrpSpPr>
          <p:grpSpPr bwMode="auto">
            <a:xfrm>
              <a:off x="5943600" y="762000"/>
              <a:ext cx="1806575" cy="3105150"/>
              <a:chOff x="3744" y="924"/>
              <a:chExt cx="1138" cy="1956"/>
            </a:xfrm>
          </p:grpSpPr>
          <p:sp>
            <p:nvSpPr>
              <p:cNvPr id="11310" name="Line 32"/>
              <p:cNvSpPr>
                <a:spLocks noChangeShapeType="1"/>
              </p:cNvSpPr>
              <p:nvPr/>
            </p:nvSpPr>
            <p:spPr bwMode="auto">
              <a:xfrm>
                <a:off x="4248" y="17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1" name="Line 33"/>
              <p:cNvSpPr>
                <a:spLocks noChangeShapeType="1"/>
              </p:cNvSpPr>
              <p:nvPr/>
            </p:nvSpPr>
            <p:spPr bwMode="auto">
              <a:xfrm>
                <a:off x="4212" y="25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2" name="Line 34"/>
              <p:cNvSpPr>
                <a:spLocks noChangeShapeType="1"/>
              </p:cNvSpPr>
              <p:nvPr/>
            </p:nvSpPr>
            <p:spPr bwMode="auto">
              <a:xfrm>
                <a:off x="4224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3" name="Line 35"/>
              <p:cNvSpPr>
                <a:spLocks noChangeShapeType="1"/>
              </p:cNvSpPr>
              <p:nvPr/>
            </p:nvSpPr>
            <p:spPr bwMode="auto">
              <a:xfrm>
                <a:off x="4224" y="22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4" name="Text Box 36"/>
              <p:cNvSpPr txBox="1">
                <a:spLocks noChangeArrowheads="1"/>
              </p:cNvSpPr>
              <p:nvPr/>
            </p:nvSpPr>
            <p:spPr bwMode="auto">
              <a:xfrm>
                <a:off x="4087" y="2304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C-OH</a:t>
                </a:r>
              </a:p>
            </p:txBody>
          </p:sp>
          <p:sp>
            <p:nvSpPr>
              <p:cNvPr id="11315" name="Text Box 37"/>
              <p:cNvSpPr txBox="1">
                <a:spLocks noChangeArrowheads="1"/>
              </p:cNvSpPr>
              <p:nvPr/>
            </p:nvSpPr>
            <p:spPr bwMode="auto">
              <a:xfrm>
                <a:off x="4104" y="2052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C-OH</a:t>
                </a:r>
              </a:p>
            </p:txBody>
          </p:sp>
          <p:sp>
            <p:nvSpPr>
              <p:cNvPr id="11316" name="Text Box 38"/>
              <p:cNvSpPr txBox="1">
                <a:spLocks noChangeArrowheads="1"/>
              </p:cNvSpPr>
              <p:nvPr/>
            </p:nvSpPr>
            <p:spPr bwMode="auto">
              <a:xfrm>
                <a:off x="4080" y="2592"/>
                <a:ext cx="7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CH</a:t>
                </a:r>
                <a:r>
                  <a:rPr lang="en-US" altLang="sr-Latn-RS" sz="24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sr-Latn-RS" sz="2400" b="1">
                    <a:latin typeface="Times New Roman" panose="02020603050405020304" pitchFamily="18" charset="0"/>
                  </a:rPr>
                  <a:t>OP</a:t>
                </a:r>
              </a:p>
            </p:txBody>
          </p:sp>
          <p:sp>
            <p:nvSpPr>
              <p:cNvPr id="11317" name="Text Box 39"/>
              <p:cNvSpPr txBox="1">
                <a:spLocks noChangeArrowheads="1"/>
              </p:cNvSpPr>
              <p:nvPr/>
            </p:nvSpPr>
            <p:spPr bwMode="auto">
              <a:xfrm>
                <a:off x="4080" y="1776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C-OH</a:t>
                </a:r>
              </a:p>
            </p:txBody>
          </p:sp>
          <p:sp>
            <p:nvSpPr>
              <p:cNvPr id="11318" name="Text Box 40"/>
              <p:cNvSpPr txBox="1">
                <a:spLocks noChangeArrowheads="1"/>
              </p:cNvSpPr>
              <p:nvPr/>
            </p:nvSpPr>
            <p:spPr bwMode="auto">
              <a:xfrm>
                <a:off x="3744" y="1500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HO-C</a:t>
                </a:r>
              </a:p>
            </p:txBody>
          </p:sp>
          <p:grpSp>
            <p:nvGrpSpPr>
              <p:cNvPr id="11319" name="Group 41"/>
              <p:cNvGrpSpPr>
                <a:grpSpLocks/>
              </p:cNvGrpSpPr>
              <p:nvPr/>
            </p:nvGrpSpPr>
            <p:grpSpPr bwMode="auto">
              <a:xfrm>
                <a:off x="4116" y="924"/>
                <a:ext cx="766" cy="576"/>
                <a:chOff x="2736" y="2640"/>
                <a:chExt cx="766" cy="576"/>
              </a:xfrm>
            </p:grpSpPr>
            <p:sp>
              <p:nvSpPr>
                <p:cNvPr id="11321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736" y="2928"/>
                  <a:ext cx="51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sr-Latn-RS" sz="2400" b="1">
                      <a:latin typeface="Times New Roman" panose="02020603050405020304" pitchFamily="18" charset="0"/>
                    </a:rPr>
                    <a:t>C=O</a:t>
                  </a:r>
                </a:p>
              </p:txBody>
            </p:sp>
            <p:sp>
              <p:nvSpPr>
                <p:cNvPr id="11322" name="Line 43"/>
                <p:cNvSpPr>
                  <a:spLocks noChangeShapeType="1"/>
                </p:cNvSpPr>
                <p:nvPr/>
              </p:nvSpPr>
              <p:spPr bwMode="auto">
                <a:xfrm>
                  <a:off x="2856" y="28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736" y="2640"/>
                  <a:ext cx="76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sr-Latn-RS" sz="2400" b="1">
                      <a:latin typeface="Times New Roman" panose="02020603050405020304" pitchFamily="18" charset="0"/>
                    </a:rPr>
                    <a:t>CH</a:t>
                  </a:r>
                  <a:r>
                    <a:rPr lang="en-US" altLang="sr-Latn-RS" sz="2400" b="1" baseline="-25000">
                      <a:latin typeface="Times New Roman" panose="02020603050405020304" pitchFamily="18" charset="0"/>
                    </a:rPr>
                    <a:t>2</a:t>
                  </a:r>
                  <a:r>
                    <a:rPr lang="en-US" altLang="sr-Latn-RS" sz="2400" b="1">
                      <a:latin typeface="Times New Roman" panose="02020603050405020304" pitchFamily="18" charset="0"/>
                    </a:rPr>
                    <a:t>OH</a:t>
                  </a:r>
                </a:p>
              </p:txBody>
            </p:sp>
          </p:grpSp>
          <p:sp>
            <p:nvSpPr>
              <p:cNvPr id="11320" name="Line 45"/>
              <p:cNvSpPr>
                <a:spLocks noChangeShapeType="1"/>
              </p:cNvSpPr>
              <p:nvPr/>
            </p:nvSpPr>
            <p:spPr bwMode="auto">
              <a:xfrm>
                <a:off x="4248" y="14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05" name="Group 2"/>
            <p:cNvGrpSpPr>
              <a:grpSpLocks/>
            </p:cNvGrpSpPr>
            <p:nvPr/>
          </p:nvGrpSpPr>
          <p:grpSpPr bwMode="auto">
            <a:xfrm>
              <a:off x="6126772" y="1663484"/>
              <a:ext cx="1222907" cy="1717845"/>
              <a:chOff x="6126772" y="1663484"/>
              <a:chExt cx="1222907" cy="1717845"/>
            </a:xfrm>
          </p:grpSpPr>
          <p:sp>
            <p:nvSpPr>
              <p:cNvPr id="11306" name="TextBox 67"/>
              <p:cNvSpPr txBox="1">
                <a:spLocks noChangeArrowheads="1"/>
              </p:cNvSpPr>
              <p:nvPr/>
            </p:nvSpPr>
            <p:spPr bwMode="auto">
              <a:xfrm>
                <a:off x="6773615" y="1663484"/>
                <a:ext cx="57606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hr-HR" altLang="sr-Latn-R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</a:t>
                </a:r>
              </a:p>
            </p:txBody>
          </p:sp>
          <p:sp>
            <p:nvSpPr>
              <p:cNvPr id="11307" name="TextBox 72"/>
              <p:cNvSpPr txBox="1">
                <a:spLocks noChangeArrowheads="1"/>
              </p:cNvSpPr>
              <p:nvPr/>
            </p:nvSpPr>
            <p:spPr bwMode="auto">
              <a:xfrm>
                <a:off x="6126772" y="2132856"/>
                <a:ext cx="57606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hr-HR" altLang="sr-Latn-R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H-</a:t>
                </a:r>
              </a:p>
            </p:txBody>
          </p:sp>
          <p:sp>
            <p:nvSpPr>
              <p:cNvPr id="11308" name="TextBox 73"/>
              <p:cNvSpPr txBox="1">
                <a:spLocks noChangeArrowheads="1"/>
              </p:cNvSpPr>
              <p:nvPr/>
            </p:nvSpPr>
            <p:spPr bwMode="auto">
              <a:xfrm>
                <a:off x="6137514" y="2564904"/>
                <a:ext cx="57606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hr-HR" altLang="sr-Latn-R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H-</a:t>
                </a:r>
              </a:p>
            </p:txBody>
          </p:sp>
          <p:sp>
            <p:nvSpPr>
              <p:cNvPr id="11309" name="TextBox 74"/>
              <p:cNvSpPr txBox="1">
                <a:spLocks noChangeArrowheads="1"/>
              </p:cNvSpPr>
              <p:nvPr/>
            </p:nvSpPr>
            <p:spPr bwMode="auto">
              <a:xfrm>
                <a:off x="6140154" y="2919664"/>
                <a:ext cx="57606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hr-HR" altLang="sr-Latn-R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H-</a:t>
                </a:r>
              </a:p>
            </p:txBody>
          </p:sp>
        </p:grp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58875" y="4800600"/>
            <a:ext cx="1736725" cy="1371600"/>
            <a:chOff x="1158220" y="4800600"/>
            <a:chExt cx="1737380" cy="1371600"/>
          </a:xfrm>
        </p:grpSpPr>
        <p:sp>
          <p:nvSpPr>
            <p:cNvPr id="11295" name="Rectangle 5"/>
            <p:cNvSpPr>
              <a:spLocks noChangeArrowheads="1"/>
            </p:cNvSpPr>
            <p:nvPr/>
          </p:nvSpPr>
          <p:spPr bwMode="auto">
            <a:xfrm>
              <a:off x="1219200" y="4876800"/>
              <a:ext cx="1676400" cy="129540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/>
            </a:p>
          </p:txBody>
        </p:sp>
        <p:grpSp>
          <p:nvGrpSpPr>
            <p:cNvPr id="11296" name="Group 51"/>
            <p:cNvGrpSpPr>
              <a:grpSpLocks/>
            </p:cNvGrpSpPr>
            <p:nvPr/>
          </p:nvGrpSpPr>
          <p:grpSpPr bwMode="auto">
            <a:xfrm>
              <a:off x="1524000" y="4800600"/>
              <a:ext cx="1165225" cy="1333500"/>
              <a:chOff x="2412" y="3096"/>
              <a:chExt cx="734" cy="840"/>
            </a:xfrm>
          </p:grpSpPr>
          <p:sp>
            <p:nvSpPr>
              <p:cNvPr id="11298" name="Line 52"/>
              <p:cNvSpPr>
                <a:spLocks noChangeShapeType="1"/>
              </p:cNvSpPr>
              <p:nvPr/>
            </p:nvSpPr>
            <p:spPr bwMode="auto">
              <a:xfrm>
                <a:off x="2544" y="36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Line 53"/>
              <p:cNvSpPr>
                <a:spLocks noChangeShapeType="1"/>
              </p:cNvSpPr>
              <p:nvPr/>
            </p:nvSpPr>
            <p:spPr bwMode="auto">
              <a:xfrm>
                <a:off x="2556" y="33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Text Box 54"/>
              <p:cNvSpPr txBox="1">
                <a:spLocks noChangeArrowheads="1"/>
              </p:cNvSpPr>
              <p:nvPr/>
            </p:nvSpPr>
            <p:spPr bwMode="auto">
              <a:xfrm>
                <a:off x="2419" y="3360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C-OH</a:t>
                </a:r>
              </a:p>
            </p:txBody>
          </p:sp>
          <p:sp>
            <p:nvSpPr>
              <p:cNvPr id="11301" name="Text Box 55"/>
              <p:cNvSpPr txBox="1">
                <a:spLocks noChangeArrowheads="1"/>
              </p:cNvSpPr>
              <p:nvPr/>
            </p:nvSpPr>
            <p:spPr bwMode="auto">
              <a:xfrm>
                <a:off x="2412" y="3648"/>
                <a:ext cx="7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CH</a:t>
                </a:r>
                <a:r>
                  <a:rPr lang="en-US" altLang="sr-Latn-RS" sz="24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sr-Latn-RS" sz="2400" b="1">
                    <a:latin typeface="Times New Roman" panose="02020603050405020304" pitchFamily="18" charset="0"/>
                  </a:rPr>
                  <a:t>OP</a:t>
                </a:r>
              </a:p>
            </p:txBody>
          </p:sp>
          <p:sp>
            <p:nvSpPr>
              <p:cNvPr id="11302" name="Text Box 56"/>
              <p:cNvSpPr txBox="1">
                <a:spLocks noChangeArrowheads="1"/>
              </p:cNvSpPr>
              <p:nvPr/>
            </p:nvSpPr>
            <p:spPr bwMode="auto">
              <a:xfrm>
                <a:off x="2436" y="3096"/>
                <a:ext cx="5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sr-Latn-RS" sz="2400" b="1">
                    <a:latin typeface="Times New Roman" panose="02020603050405020304" pitchFamily="18" charset="0"/>
                  </a:rPr>
                  <a:t>CHO</a:t>
                </a:r>
              </a:p>
            </p:txBody>
          </p:sp>
        </p:grpSp>
        <p:sp>
          <p:nvSpPr>
            <p:cNvPr id="11297" name="TextBox 75"/>
            <p:cNvSpPr txBox="1">
              <a:spLocks noChangeArrowheads="1"/>
            </p:cNvSpPr>
            <p:nvPr/>
          </p:nvSpPr>
          <p:spPr bwMode="auto">
            <a:xfrm>
              <a:off x="1158220" y="5187825"/>
              <a:ext cx="5760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H-</a:t>
              </a:r>
            </a:p>
          </p:txBody>
        </p:sp>
      </p:grpSp>
      <p:grpSp>
        <p:nvGrpSpPr>
          <p:cNvPr id="11292" name="Group 1"/>
          <p:cNvGrpSpPr>
            <a:grpSpLocks/>
          </p:cNvGrpSpPr>
          <p:nvPr/>
        </p:nvGrpSpPr>
        <p:grpSpPr bwMode="auto">
          <a:xfrm>
            <a:off x="4876800" y="2743200"/>
            <a:ext cx="1066800" cy="152400"/>
            <a:chOff x="4876799" y="2743200"/>
            <a:chExt cx="1066801" cy="152400"/>
          </a:xfrm>
        </p:grpSpPr>
        <p:sp>
          <p:nvSpPr>
            <p:cNvPr id="11293" name="Line 46"/>
            <p:cNvSpPr>
              <a:spLocks noChangeShapeType="1"/>
            </p:cNvSpPr>
            <p:nvPr/>
          </p:nvSpPr>
          <p:spPr bwMode="auto">
            <a:xfrm>
              <a:off x="4876800" y="27432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Line 46"/>
            <p:cNvSpPr>
              <a:spLocks noChangeShapeType="1"/>
            </p:cNvSpPr>
            <p:nvPr/>
          </p:nvSpPr>
          <p:spPr bwMode="auto">
            <a:xfrm flipH="1">
              <a:off x="4876799" y="28956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1388</Words>
  <Application>Microsoft Office PowerPoint</Application>
  <PresentationFormat>On-screen Show (4:3)</PresentationFormat>
  <Paragraphs>260</Paragraphs>
  <Slides>33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Symbol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METABOLISM OF FRUCTOSE IN LIVER TISSUE:                                                                                       Fru 1-phosphate pathway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Svjetlana</dc:creator>
  <cp:lastModifiedBy>Svjetlana Kalanj Bognar</cp:lastModifiedBy>
  <cp:revision>68</cp:revision>
  <dcterms:created xsi:type="dcterms:W3CDTF">2012-11-15T15:43:35Z</dcterms:created>
  <dcterms:modified xsi:type="dcterms:W3CDTF">2021-04-28T08:40:41Z</dcterms:modified>
</cp:coreProperties>
</file>