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69" r:id="rId3"/>
    <p:sldId id="257" r:id="rId4"/>
    <p:sldId id="258" r:id="rId5"/>
    <p:sldId id="264" r:id="rId6"/>
    <p:sldId id="259" r:id="rId7"/>
    <p:sldId id="260" r:id="rId8"/>
    <p:sldId id="261" r:id="rId9"/>
    <p:sldId id="262" r:id="rId10"/>
    <p:sldId id="263" r:id="rId11"/>
    <p:sldId id="265" r:id="rId12"/>
    <p:sldId id="266" r:id="rId13"/>
    <p:sldId id="268" r:id="rId14"/>
    <p:sldId id="267" r:id="rId15"/>
    <p:sldId id="271" r:id="rId16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58" autoAdjust="0"/>
    <p:restoredTop sz="79927" autoAdjust="0"/>
  </p:normalViewPr>
  <p:slideViewPr>
    <p:cSldViewPr>
      <p:cViewPr varScale="1">
        <p:scale>
          <a:sx n="92" d="100"/>
          <a:sy n="92" d="100"/>
        </p:scale>
        <p:origin x="1302" y="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CFCF56-1A84-46C6-9E48-F0E8431BF94A}" type="datetimeFigureOut">
              <a:rPr lang="hr-HR" smtClean="0"/>
              <a:t>19.3.2026.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E03A4E-0A76-47DC-B110-9DB515FADD6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48566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b="1" dirty="0" smtClean="0"/>
              <a:t>Ispitni</a:t>
            </a:r>
            <a:r>
              <a:rPr lang="hr-HR" b="1" baseline="0" dirty="0" smtClean="0"/>
              <a:t> prikaz slučaja mora sadržavati sve gore navedene sastavnice.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E03A4E-0A76-47DC-B110-9DB515FADD68}" type="slidenum">
              <a:rPr lang="hr-HR" smtClean="0"/>
              <a:t>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2569072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b="0" dirty="0" smtClean="0"/>
              <a:t>UPUTE: Napišite dijagnozu te ukratko tekstualno objasnite</a:t>
            </a:r>
            <a:r>
              <a:rPr lang="hr-HR" b="0" baseline="0" dirty="0" smtClean="0"/>
              <a:t> na temelju čega je donešena.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E03A4E-0A76-47DC-B110-9DB515FADD68}" type="slidenum">
              <a:rPr lang="hr-HR" smtClean="0"/>
              <a:t>11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1114876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b="0" dirty="0" smtClean="0"/>
              <a:t>UPUTE: Izradite</a:t>
            </a:r>
            <a:r>
              <a:rPr lang="hr-HR" b="0" baseline="0" dirty="0" smtClean="0"/>
              <a:t> plan terapije (terapija provedena na Zavodu te nastavak terapije, ukoliko je potrebno) te ga unesite na predviđeno mjesto</a:t>
            </a:r>
            <a:r>
              <a:rPr lang="hr-HR" b="0" baseline="0" dirty="0" smtClean="0"/>
              <a:t>.</a:t>
            </a:r>
            <a:r>
              <a:rPr lang="en-US" b="0" baseline="0" dirty="0" smtClean="0"/>
              <a:t> </a:t>
            </a:r>
            <a:endParaRPr lang="hr-HR" b="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E03A4E-0A76-47DC-B110-9DB515FADD68}" type="slidenum">
              <a:rPr lang="hr-HR" smtClean="0"/>
              <a:t>12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1054047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b="0" dirty="0" smtClean="0"/>
              <a:t>UPUTE: Izradite prijedlog</a:t>
            </a:r>
            <a:r>
              <a:rPr lang="hr-HR" b="0" baseline="0" dirty="0" smtClean="0"/>
              <a:t> plana kirurške terapije u korektivnoj, kirurškoj fazi liječenja ukoliko je potrebno.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E03A4E-0A76-47DC-B110-9DB515FADD68}" type="slidenum">
              <a:rPr lang="hr-HR" smtClean="0"/>
              <a:t>13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0647624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b="0" dirty="0" smtClean="0"/>
              <a:t>UPUTE:</a:t>
            </a:r>
            <a:r>
              <a:rPr lang="hr-HR" b="0" baseline="0" dirty="0" smtClean="0"/>
              <a:t> Na predviđeno mjesto postavite ortopan (Insert&gt;Picture) te u tablicama unesite tražene podatke o dubinama sondiranja i stupnju zahvaćenosti furkacija.</a:t>
            </a:r>
          </a:p>
          <a:p>
            <a:r>
              <a:rPr lang="hr-HR" b="0" baseline="0" smtClean="0"/>
              <a:t>Zaokružite SVE zube </a:t>
            </a:r>
            <a:r>
              <a:rPr lang="hr-HR" b="0" baseline="0" dirty="0" smtClean="0"/>
              <a:t>s upitnom prognozom (Insert&gt;Shape&gt;Oval).</a:t>
            </a:r>
          </a:p>
          <a:p>
            <a:r>
              <a:rPr lang="hr-HR" b="0" baseline="0" dirty="0" smtClean="0"/>
              <a:t>NAPOMENA: Na zasebnom listu papira možete za svaki pojedini zub napisati pojašnjenje za određeni stupanj prognoze zuba te se njime koristiti na ispitu.</a:t>
            </a:r>
          </a:p>
          <a:p>
            <a:endParaRPr lang="hr-HR" b="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E03A4E-0A76-47DC-B110-9DB515FADD68}" type="slidenum">
              <a:rPr lang="hr-HR" smtClean="0"/>
              <a:t>14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8724078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 smtClean="0"/>
              <a:t>UPUTE: Ukoliko je pacijent kojem je provedena inicijalna parodontološka terapija naručen nakon 6 – 8 tjedana na re-evaluaciju</a:t>
            </a:r>
            <a:r>
              <a:rPr lang="hr-HR" baseline="0" dirty="0" smtClean="0"/>
              <a:t> te je izmjerena dubina džepova, stupanj upale, prisutnost kamenca i fotografirana je usna šupljina, unesite podatke o novoizmjerenim dubinama sondiranja u tablicu te dodajte nove fotografije. Za usporedbu stanja prije i poslije terapije također unesite početke podatke o dubinama sondiranja i fotografiju.</a:t>
            </a:r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E03A4E-0A76-47DC-B110-9DB515FADD68}" type="slidenum">
              <a:rPr lang="hr-HR" smtClean="0"/>
              <a:t>15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905560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 smtClean="0"/>
              <a:t>UPUTE:</a:t>
            </a:r>
            <a:r>
              <a:rPr lang="hr-HR" baseline="0" dirty="0" smtClean="0"/>
              <a:t> Unesite sve tražene podatke.</a:t>
            </a:r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E03A4E-0A76-47DC-B110-9DB515FADD68}" type="slidenum">
              <a:rPr lang="hr-HR" smtClean="0"/>
              <a:t>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769021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sz="1100" b="0" kern="120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UPUTE: Unesite anamnestičke podatke.</a:t>
            </a:r>
            <a:endParaRPr lang="hr-HR" sz="1100" b="0" kern="1200" baseline="0" dirty="0" smtClean="0">
              <a:solidFill>
                <a:schemeClr val="tx1"/>
              </a:solidFill>
              <a:effectLst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E03A4E-0A76-47DC-B110-9DB515FADD68}" type="slidenum">
              <a:rPr lang="hr-HR" smtClean="0"/>
              <a:t>4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405033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b="0" dirty="0" smtClean="0"/>
              <a:t>UPUTE: Postavite slike na predviđena mjesta (Insert&gt;Picture).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E03A4E-0A76-47DC-B110-9DB515FADD68}" type="slidenum">
              <a:rPr lang="hr-HR" smtClean="0"/>
              <a:t>5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878778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sz="1100" b="0" dirty="0" smtClean="0">
                <a:latin typeface="Times New Roman" pitchFamily="18" charset="0"/>
                <a:cs typeface="Times New Roman" pitchFamily="18" charset="0"/>
              </a:rPr>
              <a:t>UPUTE:</a:t>
            </a:r>
            <a:r>
              <a:rPr lang="hr-HR" sz="1100" b="0" baseline="0" dirty="0" smtClean="0">
                <a:latin typeface="Times New Roman" pitchFamily="18" charset="0"/>
                <a:cs typeface="Times New Roman" pitchFamily="18" charset="0"/>
              </a:rPr>
              <a:t> Upišite podatke (brojke) na predviđeno mjesto, zub kojeg nema označite slovom „x” ili Insert&gt;Shape&gt;Oval.</a:t>
            </a:r>
          </a:p>
          <a:p>
            <a:r>
              <a:rPr lang="hr-HR" sz="1100" b="0" baseline="0" dirty="0" smtClean="0">
                <a:latin typeface="Times New Roman" pitchFamily="18" charset="0"/>
                <a:cs typeface="Times New Roman" pitchFamily="18" charset="0"/>
              </a:rPr>
              <a:t>Plavom i crvenom bojom označite plitke i duboke džepove (4 i 5 mm – plava boja, ≥6 mm – crvena boja) radi preglednosti</a:t>
            </a:r>
            <a:r>
              <a:rPr lang="hr-HR" sz="1100" b="0" baseline="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1100" b="0" baseline="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1100" b="0" baseline="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100" b="0" baseline="0" dirty="0" smtClean="0">
                <a:latin typeface="Times New Roman" pitchFamily="18" charset="0"/>
                <a:cs typeface="Times New Roman" pitchFamily="18" charset="0"/>
              </a:rPr>
              <a:t>NAPOMENA: Uvažit će se i ispunjen i umetnut parodontološki chart sa sljedeće poveznice: </a:t>
            </a:r>
            <a:r>
              <a:rPr lang="hr-HR" sz="1100" b="0" baseline="0" dirty="0" smtClean="0">
                <a:latin typeface="Times New Roman" pitchFamily="18" charset="0"/>
                <a:cs typeface="Times New Roman" pitchFamily="18" charset="0"/>
              </a:rPr>
              <a:t>https://www.periodontalchart-online.com/?lang=hr</a:t>
            </a:r>
            <a:endParaRPr lang="hr-HR" sz="1100" b="0" baseline="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E03A4E-0A76-47DC-B110-9DB515FADD68}" type="slidenum">
              <a:rPr lang="hr-HR" smtClean="0"/>
              <a:t>6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138704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b="0" dirty="0" smtClean="0"/>
              <a:t>UPUTE:</a:t>
            </a:r>
            <a:r>
              <a:rPr lang="hr-HR" b="0" baseline="0" dirty="0" smtClean="0"/>
              <a:t> </a:t>
            </a:r>
            <a:r>
              <a:rPr lang="hr-HR" sz="1200" b="0" baseline="0" dirty="0" smtClean="0">
                <a:latin typeface="Times New Roman" pitchFamily="18" charset="0"/>
                <a:cs typeface="Times New Roman" pitchFamily="18" charset="0"/>
              </a:rPr>
              <a:t>Upišite podatke (brojke) na predviđeno mjesto, zub kojeg nema označite slovom „x” ili ostavite prazno. Širinu pričvrsne gingive označite na način da obojate po jedan kvadratić tablice u okomitom smjeru za svaki milimetar širine (8 kvadratića=8mm).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E03A4E-0A76-47DC-B110-9DB515FADD68}" type="slidenum">
              <a:rPr lang="hr-HR" smtClean="0"/>
              <a:t>7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941166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b="0" dirty="0" smtClean="0"/>
              <a:t>UPUTE: Dodajte </a:t>
            </a:r>
            <a:r>
              <a:rPr lang="hr-HR" b="0" baseline="0" dirty="0" smtClean="0"/>
              <a:t>ortopantomogram pacijenta te </a:t>
            </a:r>
            <a:r>
              <a:rPr lang="hr-HR" sz="1200" b="0" baseline="0" dirty="0" smtClean="0">
                <a:latin typeface="Times New Roman" pitchFamily="18" charset="0"/>
                <a:cs typeface="Times New Roman" pitchFamily="18" charset="0"/>
              </a:rPr>
              <a:t>upišite podatke (brojke) na predviđeno mjesto, zub kojeg nema označite slovom „x” ili ostavite prazno.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E03A4E-0A76-47DC-B110-9DB515FADD68}" type="slidenum">
              <a:rPr lang="hr-HR" smtClean="0"/>
              <a:t>8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097934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b="0" dirty="0" smtClean="0"/>
              <a:t>UPUTE: Prematurne</a:t>
            </a:r>
            <a:r>
              <a:rPr lang="hr-HR" b="0" baseline="0" dirty="0" smtClean="0"/>
              <a:t> kontakte označite znakom „x” na odgovarajućem mjestu, a kontakte zubi u kretnjama protruzije te lijeve i desne laterotruzije zaokružite (Insert&gt;Shape&gt;Oval ili Insert&gt;Shape&gt;Scribble).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E03A4E-0A76-47DC-B110-9DB515FADD68}" type="slidenum">
              <a:rPr lang="hr-HR" smtClean="0"/>
              <a:t>9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576038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b="0" dirty="0" smtClean="0"/>
              <a:t>UPUTE: Ispunite obrazac na</a:t>
            </a:r>
            <a:r>
              <a:rPr lang="hr-HR" b="0" baseline="0" dirty="0" smtClean="0"/>
              <a:t> stranici </a:t>
            </a:r>
            <a:r>
              <a:rPr lang="hr-HR" b="0" baseline="0" dirty="0" smtClean="0"/>
              <a:t>https://www.perio-tools.com/pra/?lang=hr&amp;i=0000000032000, </a:t>
            </a:r>
            <a:r>
              <a:rPr lang="hr-HR" b="0" baseline="0" dirty="0" smtClean="0"/>
              <a:t>potom snimite ekran (Screenshot) te fotografiju (Insert&gt;Picture) postavite na za to predviđeno mjesto. Snimku ekrana (screenshot) obrežite na način da je vidljiv samo funkcijski dijagram, bez dodatnih objašnjenja ispod dijagrama, radi bolje razlučivosti slike.</a:t>
            </a:r>
          </a:p>
          <a:p>
            <a:endParaRPr lang="hr-HR" b="0" baseline="0" dirty="0" smtClean="0"/>
          </a:p>
          <a:p>
            <a:r>
              <a:rPr lang="hr-HR" b="0" baseline="0" dirty="0" smtClean="0"/>
              <a:t>NAPOMENA za upisivanje broja BOP-pozitivnih mjesta (bleeding on probing – krvarenje nakon sondiranja) : </a:t>
            </a:r>
          </a:p>
          <a:p>
            <a:pPr marL="171450" indent="-171450">
              <a:buFontTx/>
              <a:buChar char="-"/>
            </a:pPr>
            <a:r>
              <a:rPr lang="hr-HR" b="0" baseline="0" dirty="0" smtClean="0"/>
              <a:t>Označite da je broj mjerenih mjesta na zubu/implantatu 4 (automatski će biti izračunat broj mogućih BOP mjerenih mjesta na način da se broj zubi pomnoži s brojem 4)</a:t>
            </a:r>
          </a:p>
          <a:p>
            <a:pPr marL="171450" indent="-171450">
              <a:buFontTx/>
              <a:buChar char="-"/>
            </a:pPr>
            <a:r>
              <a:rPr lang="hr-HR" b="0" baseline="0" dirty="0" smtClean="0"/>
              <a:t>Ukoliko je bilo krvarenja prilikom određivanja PBI, bez obzira na stupanj (1-4), uračunajte to kao da je BOP pozitivan na 4 mjesta</a:t>
            </a:r>
          </a:p>
          <a:p>
            <a:pPr marL="0" indent="0">
              <a:buFontTx/>
              <a:buNone/>
            </a:pPr>
            <a:r>
              <a:rPr lang="hr-HR" b="0" baseline="0" dirty="0" smtClean="0"/>
              <a:t>(PRIMJER: ako pacijent ima 6 zubi i priikom određivanja PBI na svih 6 zubi je krvarilo (bez obzira na stupanj), upišite da je broj BOP-pozitivnih mjesta 24 od 24 moguća).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E03A4E-0A76-47DC-B110-9DB515FADD68}" type="slidenum">
              <a:rPr lang="hr-HR" smtClean="0"/>
              <a:t>10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29005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hr-H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EF59D-21A0-40D3-BD11-F97F6F53B65A}" type="datetimeFigureOut">
              <a:rPr lang="hr-HR" smtClean="0"/>
              <a:t>19.3.2026.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F5115-A2DA-4FE0-893D-3F28EA2BC59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18079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EF59D-21A0-40D3-BD11-F97F6F53B65A}" type="datetimeFigureOut">
              <a:rPr lang="hr-HR" smtClean="0"/>
              <a:t>19.3.2026.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F5115-A2DA-4FE0-893D-3F28EA2BC59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47768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EF59D-21A0-40D3-BD11-F97F6F53B65A}" type="datetimeFigureOut">
              <a:rPr lang="hr-HR" smtClean="0"/>
              <a:t>19.3.2026.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F5115-A2DA-4FE0-893D-3F28EA2BC59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632275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  <a:lvl2pPr>
              <a:defRPr>
                <a:latin typeface="Times New Roman" pitchFamily="18" charset="0"/>
                <a:cs typeface="Times New Roman" pitchFamily="18" charset="0"/>
              </a:defRPr>
            </a:lvl2pPr>
            <a:lvl3pPr>
              <a:defRPr>
                <a:latin typeface="Times New Roman" pitchFamily="18" charset="0"/>
                <a:cs typeface="Times New Roman" pitchFamily="18" charset="0"/>
              </a:defRPr>
            </a:lvl3pPr>
            <a:lvl4pPr>
              <a:defRPr>
                <a:latin typeface="Times New Roman" pitchFamily="18" charset="0"/>
                <a:cs typeface="Times New Roman" pitchFamily="18" charset="0"/>
              </a:defRPr>
            </a:lvl4pPr>
            <a:lvl5pPr>
              <a:defRPr>
                <a:latin typeface="Times New Roman" pitchFamily="18" charset="0"/>
                <a:cs typeface="Times New Roman" pitchFamily="18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hr-H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EF59D-21A0-40D3-BD11-F97F6F53B65A}" type="datetimeFigureOut">
              <a:rPr lang="hr-HR" smtClean="0"/>
              <a:t>19.3.2026.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F5115-A2DA-4FE0-893D-3F28EA2BC59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59315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hr-H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EF59D-21A0-40D3-BD11-F97F6F53B65A}" type="datetimeFigureOut">
              <a:rPr lang="hr-HR" smtClean="0"/>
              <a:t>19.3.2026.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F5115-A2DA-4FE0-893D-3F28EA2BC59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51333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>
                <a:latin typeface="Times New Roman" pitchFamily="18" charset="0"/>
                <a:cs typeface="Times New Roman" pitchFamily="18" charset="0"/>
              </a:defRPr>
            </a:lvl1pPr>
            <a:lvl2pPr>
              <a:defRPr sz="2400">
                <a:latin typeface="Times New Roman" pitchFamily="18" charset="0"/>
                <a:cs typeface="Times New Roman" pitchFamily="18" charset="0"/>
              </a:defRPr>
            </a:lvl2pPr>
            <a:lvl3pPr>
              <a:defRPr sz="2000">
                <a:latin typeface="Times New Roman" pitchFamily="18" charset="0"/>
                <a:cs typeface="Times New Roman" pitchFamily="18" charset="0"/>
              </a:defRPr>
            </a:lvl3pPr>
            <a:lvl4pPr>
              <a:defRPr sz="1800">
                <a:latin typeface="Times New Roman" pitchFamily="18" charset="0"/>
                <a:cs typeface="Times New Roman" pitchFamily="18" charset="0"/>
              </a:defRPr>
            </a:lvl4pPr>
            <a:lvl5pPr>
              <a:defRPr sz="1800">
                <a:latin typeface="Times New Roman" pitchFamily="18" charset="0"/>
                <a:cs typeface="Times New Roman" pitchFamily="18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hr-H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>
                <a:latin typeface="Times New Roman" pitchFamily="18" charset="0"/>
                <a:cs typeface="Times New Roman" pitchFamily="18" charset="0"/>
              </a:defRPr>
            </a:lvl1pPr>
            <a:lvl2pPr>
              <a:defRPr sz="2400">
                <a:latin typeface="Times New Roman" pitchFamily="18" charset="0"/>
                <a:cs typeface="Times New Roman" pitchFamily="18" charset="0"/>
              </a:defRPr>
            </a:lvl2pPr>
            <a:lvl3pPr>
              <a:defRPr sz="2000">
                <a:latin typeface="Times New Roman" pitchFamily="18" charset="0"/>
                <a:cs typeface="Times New Roman" pitchFamily="18" charset="0"/>
              </a:defRPr>
            </a:lvl3pPr>
            <a:lvl4pPr>
              <a:defRPr sz="1800">
                <a:latin typeface="Times New Roman" pitchFamily="18" charset="0"/>
                <a:cs typeface="Times New Roman" pitchFamily="18" charset="0"/>
              </a:defRPr>
            </a:lvl4pPr>
            <a:lvl5pPr>
              <a:defRPr sz="1800">
                <a:latin typeface="Times New Roman" pitchFamily="18" charset="0"/>
                <a:cs typeface="Times New Roman" pitchFamily="18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hr-H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EF59D-21A0-40D3-BD11-F97F6F53B65A}" type="datetimeFigureOut">
              <a:rPr lang="hr-HR" smtClean="0"/>
              <a:t>19.3.2026.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F5115-A2DA-4FE0-893D-3F28EA2BC59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92259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EF59D-21A0-40D3-BD11-F97F6F53B65A}" type="datetimeFigureOut">
              <a:rPr lang="hr-HR" smtClean="0"/>
              <a:t>19.3.2026.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F5115-A2DA-4FE0-893D-3F28EA2BC59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94201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EF59D-21A0-40D3-BD11-F97F6F53B65A}" type="datetimeFigureOut">
              <a:rPr lang="hr-HR" smtClean="0"/>
              <a:t>19.3.2026.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F5115-A2DA-4FE0-893D-3F28EA2BC59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48696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EF59D-21A0-40D3-BD11-F97F6F53B65A}" type="datetimeFigureOut">
              <a:rPr lang="hr-HR" smtClean="0"/>
              <a:t>19.3.2026.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F5115-A2DA-4FE0-893D-3F28EA2BC59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87963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EF59D-21A0-40D3-BD11-F97F6F53B65A}" type="datetimeFigureOut">
              <a:rPr lang="hr-HR" smtClean="0"/>
              <a:t>19.3.2026.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F5115-A2DA-4FE0-893D-3F28EA2BC59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21635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EF59D-21A0-40D3-BD11-F97F6F53B65A}" type="datetimeFigureOut">
              <a:rPr lang="hr-HR" smtClean="0"/>
              <a:t>19.3.2026.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F5115-A2DA-4FE0-893D-3F28EA2BC59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28300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hr-H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hr-H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EEF59D-21A0-40D3-BD11-F97F6F53B65A}" type="datetimeFigureOut">
              <a:rPr lang="hr-HR" smtClean="0"/>
              <a:t>19.3.2026.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FF5115-A2DA-4FE0-893D-3F28EA2BC59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40736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Times New Roman" pitchFamily="18" charset="0"/>
          <a:ea typeface="+mj-ea"/>
          <a:cs typeface="Times New Roman" pitchFamily="18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7" Type="http://schemas.openxmlformats.org/officeDocument/2006/relationships/image" Target="../media/image3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package" Target="../embeddings/Microsoft_Word_Document1.docx"/><Relationship Id="rId5" Type="http://schemas.openxmlformats.org/officeDocument/2006/relationships/image" Target="../media/image2.emf"/><Relationship Id="rId4" Type="http://schemas.openxmlformats.org/officeDocument/2006/relationships/package" Target="../embeddings/Microsoft_Word_Document.doc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Prikaz slučaja</a:t>
            </a:r>
            <a:br>
              <a:rPr lang="hr-HR" dirty="0" smtClean="0">
                <a:latin typeface="Times New Roman" pitchFamily="18" charset="0"/>
                <a:cs typeface="Times New Roman" pitchFamily="18" charset="0"/>
              </a:rPr>
            </a:br>
            <a:r>
              <a:rPr lang="hr-HR" sz="3200" dirty="0"/>
              <a:t>Ispitna prezentacija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9336" y="5877272"/>
            <a:ext cx="5112568" cy="864096"/>
          </a:xfrm>
        </p:spPr>
        <p:txBody>
          <a:bodyPr>
            <a:normAutofit lnSpcReduction="10000"/>
          </a:bodyPr>
          <a:lstStyle/>
          <a:p>
            <a:pPr algn="l"/>
            <a:r>
              <a:rPr lang="hr-HR" sz="2400" dirty="0"/>
              <a:t>Predmet: Klinička parodontologija</a:t>
            </a:r>
          </a:p>
          <a:p>
            <a:pPr algn="l"/>
            <a:r>
              <a:rPr lang="hr-HR" sz="2400" dirty="0"/>
              <a:t>Akademska </a:t>
            </a:r>
            <a:r>
              <a:rPr lang="hr-HR" sz="2400" dirty="0" smtClean="0"/>
              <a:t>godina</a:t>
            </a:r>
            <a:r>
              <a:rPr lang="en-US" sz="2400" dirty="0" smtClean="0"/>
              <a:t>:</a:t>
            </a:r>
            <a:endParaRPr lang="hr-HR" sz="2400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28449" y="93688"/>
            <a:ext cx="1970368" cy="19482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63270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-4087006" y="2003587"/>
            <a:ext cx="9224664" cy="484163"/>
          </a:xfrm>
        </p:spPr>
        <p:txBody>
          <a:bodyPr/>
          <a:lstStyle/>
          <a:p>
            <a:pPr algn="l"/>
            <a:r>
              <a:rPr lang="hr-HR" sz="3000" b="1" dirty="0">
                <a:latin typeface="Times New Roman" pitchFamily="18" charset="0"/>
                <a:cs typeface="Times New Roman" pitchFamily="18" charset="0"/>
              </a:rPr>
              <a:t>PROCJENA PARODONTNOG RIZIKA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43636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03512" y="908720"/>
            <a:ext cx="9289032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r-HR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-1154570" y="2686683"/>
            <a:ext cx="3320008" cy="484163"/>
          </a:xfrm>
        </p:spPr>
        <p:txBody>
          <a:bodyPr/>
          <a:lstStyle/>
          <a:p>
            <a:pPr algn="l"/>
            <a:r>
              <a:rPr lang="hr-HR" sz="3000" b="1" dirty="0">
                <a:latin typeface="Times New Roman" pitchFamily="18" charset="0"/>
                <a:cs typeface="Times New Roman" pitchFamily="18" charset="0"/>
              </a:rPr>
              <a:t>DIJAGNOZA</a:t>
            </a:r>
          </a:p>
        </p:txBody>
      </p:sp>
    </p:spTree>
    <p:extLst>
      <p:ext uri="{BB962C8B-B14F-4D97-AF65-F5344CB8AC3E}">
        <p14:creationId xmlns:p14="http://schemas.microsoft.com/office/powerpoint/2010/main" val="317669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3432" y="980728"/>
            <a:ext cx="109728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endParaRPr lang="hr-HR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-1312043" y="2916163"/>
            <a:ext cx="3634953" cy="484163"/>
          </a:xfrm>
        </p:spPr>
        <p:txBody>
          <a:bodyPr/>
          <a:lstStyle/>
          <a:p>
            <a:pPr algn="l"/>
            <a:r>
              <a:rPr lang="hr-HR" sz="3000" b="1" dirty="0">
                <a:latin typeface="Times New Roman" pitchFamily="18" charset="0"/>
                <a:cs typeface="Times New Roman" pitchFamily="18" charset="0"/>
              </a:rPr>
              <a:t>PLAN TERAPIJE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703512" y="908720"/>
            <a:ext cx="9289032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560506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-2330191" y="3070215"/>
            <a:ext cx="5671249" cy="484163"/>
          </a:xfrm>
        </p:spPr>
        <p:txBody>
          <a:bodyPr/>
          <a:lstStyle/>
          <a:p>
            <a:pPr algn="l"/>
            <a:r>
              <a:rPr lang="hr-HR" sz="3000" b="1" dirty="0">
                <a:latin typeface="Times New Roman" pitchFamily="18" charset="0"/>
                <a:cs typeface="Times New Roman" pitchFamily="18" charset="0"/>
              </a:rPr>
              <a:t>PLAN </a:t>
            </a:r>
            <a:r>
              <a:rPr lang="hr-HR" sz="3000" b="1" dirty="0" smtClean="0">
                <a:latin typeface="Times New Roman" pitchFamily="18" charset="0"/>
                <a:cs typeface="Times New Roman" pitchFamily="18" charset="0"/>
              </a:rPr>
              <a:t>KIRURŠKE TERAPIJE</a:t>
            </a:r>
            <a:endParaRPr lang="hr-HR" sz="3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983432" y="980728"/>
            <a:ext cx="109728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endParaRPr lang="hr-HR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1135832" y="1133128"/>
            <a:ext cx="10972800" cy="50321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hr-HR" dirty="0"/>
          </a:p>
          <a:p>
            <a:pPr marL="0" indent="0">
              <a:buFont typeface="Arial" pitchFamily="34" charset="0"/>
              <a:buNone/>
            </a:pPr>
            <a:endParaRPr lang="hr-HR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703512" y="908720"/>
            <a:ext cx="9289032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130693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-2212297" y="2882888"/>
            <a:ext cx="5336232" cy="484163"/>
          </a:xfrm>
        </p:spPr>
        <p:txBody>
          <a:bodyPr/>
          <a:lstStyle/>
          <a:p>
            <a:r>
              <a:rPr lang="hr-HR" sz="3000" b="1" dirty="0">
                <a:latin typeface="Times New Roman" pitchFamily="18" charset="0"/>
                <a:cs typeface="Times New Roman" pitchFamily="18" charset="0"/>
              </a:rPr>
              <a:t>PROGNOZA</a:t>
            </a:r>
          </a:p>
        </p:txBody>
      </p:sp>
      <p:sp>
        <p:nvSpPr>
          <p:cNvPr id="7" name="Rectangle 6"/>
          <p:cNvSpPr/>
          <p:nvPr/>
        </p:nvSpPr>
        <p:spPr>
          <a:xfrm>
            <a:off x="1029150" y="6079570"/>
            <a:ext cx="247535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1200" b="1" dirty="0">
                <a:latin typeface="Arial" pitchFamily="34" charset="0"/>
                <a:cs typeface="Arial" pitchFamily="34" charset="0"/>
              </a:rPr>
              <a:t>Zahvaćenost furkacija</a:t>
            </a:r>
            <a:r>
              <a:rPr lang="hr-HR" sz="1200" dirty="0">
                <a:latin typeface="Arial" pitchFamily="34" charset="0"/>
                <a:cs typeface="Arial" pitchFamily="34" charset="0"/>
              </a:rPr>
              <a:t> (F1 – F3)</a:t>
            </a:r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961853" y="332656"/>
            <a:ext cx="2187326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165100" algn="l"/>
              </a:tabLst>
            </a:pPr>
            <a:r>
              <a:rPr lang="hr-HR" sz="12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Dubina sondiranja</a:t>
            </a:r>
            <a:r>
              <a:rPr lang="hr-HR" sz="12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(mm)</a:t>
            </a:r>
            <a:endParaRPr lang="hr-HR" sz="600" dirty="0"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65100" algn="l"/>
              </a:tabLst>
            </a:pPr>
            <a:endParaRPr lang="hr-HR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2416993"/>
              </p:ext>
            </p:extLst>
          </p:nvPr>
        </p:nvGraphicFramePr>
        <p:xfrm>
          <a:off x="3935760" y="6021289"/>
          <a:ext cx="5476875" cy="67056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416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16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16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416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416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18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28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48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38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3295267"/>
              </p:ext>
            </p:extLst>
          </p:nvPr>
        </p:nvGraphicFramePr>
        <p:xfrm>
          <a:off x="3149179" y="116632"/>
          <a:ext cx="5971157" cy="123063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721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21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21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721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721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7211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7211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721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721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721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7274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7274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7274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7274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7274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86332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</a:tblGrid>
              <a:tr h="45339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129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15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11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35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50437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362" y="216126"/>
            <a:ext cx="10972800" cy="1143000"/>
          </a:xfrm>
        </p:spPr>
        <p:txBody>
          <a:bodyPr>
            <a:noAutofit/>
          </a:bodyPr>
          <a:lstStyle/>
          <a:p>
            <a:pPr algn="l"/>
            <a:r>
              <a:rPr lang="hr-HR" sz="3200" dirty="0" smtClean="0"/>
              <a:t>OPCIONALNO: re-evaluacija </a:t>
            </a:r>
            <a:br>
              <a:rPr lang="hr-HR" sz="3200" dirty="0" smtClean="0"/>
            </a:br>
            <a:r>
              <a:rPr lang="hr-HR" sz="3200" dirty="0" smtClean="0"/>
              <a:t>– dubine sondiranja i dentalna fotografija</a:t>
            </a:r>
            <a:endParaRPr lang="hr-HR" sz="3200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40937" y="1882135"/>
            <a:ext cx="5597844" cy="4693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165100" algn="l"/>
              </a:tabLst>
            </a:pPr>
            <a:r>
              <a:rPr lang="hr-HR" sz="105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Dubina sondiranja</a:t>
            </a:r>
            <a:r>
              <a:rPr lang="hr-HR" sz="105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(mm)</a:t>
            </a:r>
            <a:endParaRPr lang="hr-HR" sz="400" dirty="0"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65100" algn="l"/>
              </a:tabLst>
            </a:pPr>
            <a:endParaRPr lang="hr-HR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6220402" y="1882135"/>
            <a:ext cx="5597844" cy="4693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165100" algn="l"/>
              </a:tabLst>
            </a:pPr>
            <a:r>
              <a:rPr lang="hr-HR" sz="105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Dubina sondiranja</a:t>
            </a:r>
            <a:r>
              <a:rPr lang="hr-HR" sz="105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(mm)</a:t>
            </a:r>
            <a:endParaRPr lang="hr-HR" sz="400" dirty="0"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65100" algn="l"/>
              </a:tabLst>
            </a:pPr>
            <a:endParaRPr lang="hr-HR" sz="1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9631123"/>
              </p:ext>
            </p:extLst>
          </p:nvPr>
        </p:nvGraphicFramePr>
        <p:xfrm>
          <a:off x="335362" y="2237314"/>
          <a:ext cx="5472602" cy="1335702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418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18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18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418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4181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4181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4181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4181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4181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4181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4240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42402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42402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42402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42402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42402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</a:tblGrid>
              <a:tr h="45464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81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15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28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81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46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482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3998312"/>
              </p:ext>
            </p:extLst>
          </p:nvPr>
        </p:nvGraphicFramePr>
        <p:xfrm>
          <a:off x="6340708" y="2237314"/>
          <a:ext cx="5472602" cy="1335702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418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18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18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418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4181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4181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4181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4181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4181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4181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4240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42402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42402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42402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42402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42402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</a:tblGrid>
              <a:tr h="45464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81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15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28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81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46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482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240937" y="1415889"/>
            <a:ext cx="39194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POČETNO STANJE, PRIJE TERAPIJE</a:t>
            </a:r>
            <a:endParaRPr lang="hr-H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220402" y="1415889"/>
            <a:ext cx="41197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NAKON TERAPIJE – RE-EVALUACIJA</a:t>
            </a:r>
            <a:endParaRPr lang="hr-H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05560" y="4762508"/>
            <a:ext cx="17322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FOTOGRAFIJA</a:t>
            </a:r>
            <a:endParaRPr lang="hr-H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210906" y="4762508"/>
            <a:ext cx="17322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FOTOGRAFIJA</a:t>
            </a:r>
            <a:endParaRPr lang="hr-H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7312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SADRŽAJ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506915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hr-HR" dirty="0" smtClean="0">
                <a:solidFill>
                  <a:schemeClr val="bg1">
                    <a:lumMod val="50000"/>
                  </a:schemeClr>
                </a:solidFill>
              </a:rPr>
              <a:t>OSNOVNI PODACI</a:t>
            </a:r>
          </a:p>
          <a:p>
            <a:pPr marL="0" indent="0">
              <a:buNone/>
            </a:pPr>
            <a:r>
              <a:rPr lang="hr-HR" dirty="0" smtClean="0">
                <a:solidFill>
                  <a:schemeClr val="bg1">
                    <a:lumMod val="50000"/>
                  </a:schemeClr>
                </a:solidFill>
              </a:rPr>
              <a:t>ANAMNEZA</a:t>
            </a:r>
          </a:p>
          <a:p>
            <a:pPr marL="0" indent="0">
              <a:buNone/>
            </a:pPr>
            <a:r>
              <a:rPr lang="hr-HR" dirty="0" smtClean="0">
                <a:solidFill>
                  <a:schemeClr val="bg1">
                    <a:lumMod val="50000"/>
                  </a:schemeClr>
                </a:solidFill>
              </a:rPr>
              <a:t>DENTALNA FOTOGRAFIJA</a:t>
            </a:r>
          </a:p>
          <a:p>
            <a:pPr marL="0" indent="0">
              <a:buNone/>
            </a:pPr>
            <a:r>
              <a:rPr lang="hr-HR" dirty="0" smtClean="0">
                <a:solidFill>
                  <a:schemeClr val="bg1">
                    <a:lumMod val="50000"/>
                  </a:schemeClr>
                </a:solidFill>
              </a:rPr>
              <a:t>DIJAGNOSTIKA</a:t>
            </a:r>
          </a:p>
          <a:p>
            <a:pPr marL="0" indent="0">
              <a:buNone/>
            </a:pPr>
            <a:r>
              <a:rPr lang="hr-HR" dirty="0" smtClean="0">
                <a:solidFill>
                  <a:schemeClr val="bg1">
                    <a:lumMod val="50000"/>
                  </a:schemeClr>
                </a:solidFill>
              </a:rPr>
              <a:t>RADIOGRAFSKA ANALIZA</a:t>
            </a:r>
          </a:p>
          <a:p>
            <a:pPr marL="0" indent="0">
              <a:buNone/>
            </a:pPr>
            <a:r>
              <a:rPr lang="hr-HR" dirty="0" smtClean="0">
                <a:solidFill>
                  <a:schemeClr val="bg1">
                    <a:lumMod val="50000"/>
                  </a:schemeClr>
                </a:solidFill>
              </a:rPr>
              <a:t>ANALIZA OKLUZIJE</a:t>
            </a:r>
          </a:p>
          <a:p>
            <a:pPr marL="0" indent="0">
              <a:buNone/>
            </a:pPr>
            <a:r>
              <a:rPr lang="hr-HR" dirty="0" smtClean="0">
                <a:solidFill>
                  <a:schemeClr val="bg1">
                    <a:lumMod val="50000"/>
                  </a:schemeClr>
                </a:solidFill>
              </a:rPr>
              <a:t>PROCJENA PARODONTNOG RIZIKA</a:t>
            </a:r>
          </a:p>
          <a:p>
            <a:pPr marL="0" indent="0">
              <a:buNone/>
            </a:pPr>
            <a:r>
              <a:rPr lang="hr-HR" dirty="0" smtClean="0">
                <a:solidFill>
                  <a:schemeClr val="bg1">
                    <a:lumMod val="50000"/>
                  </a:schemeClr>
                </a:solidFill>
              </a:rPr>
              <a:t>DIJAGNOZA</a:t>
            </a:r>
          </a:p>
          <a:p>
            <a:pPr marL="0" indent="0">
              <a:buNone/>
            </a:pPr>
            <a:r>
              <a:rPr lang="hr-HR" dirty="0" smtClean="0">
                <a:solidFill>
                  <a:schemeClr val="bg1">
                    <a:lumMod val="50000"/>
                  </a:schemeClr>
                </a:solidFill>
              </a:rPr>
              <a:t>PLAN TERAPIJE</a:t>
            </a:r>
          </a:p>
          <a:p>
            <a:pPr marL="0" indent="0">
              <a:buNone/>
            </a:pPr>
            <a:r>
              <a:rPr lang="hr-HR" dirty="0" smtClean="0">
                <a:solidFill>
                  <a:schemeClr val="bg1">
                    <a:lumMod val="50000"/>
                  </a:schemeClr>
                </a:solidFill>
              </a:rPr>
              <a:t>PLAN KIRURŠKE TERAPIJE</a:t>
            </a:r>
          </a:p>
          <a:p>
            <a:pPr marL="0" indent="0">
              <a:buNone/>
            </a:pPr>
            <a:r>
              <a:rPr lang="hr-HR" dirty="0" smtClean="0">
                <a:solidFill>
                  <a:schemeClr val="bg1">
                    <a:lumMod val="50000"/>
                  </a:schemeClr>
                </a:solidFill>
              </a:rPr>
              <a:t>PROGNOZA</a:t>
            </a:r>
          </a:p>
        </p:txBody>
      </p:sp>
    </p:spTree>
    <p:extLst>
      <p:ext uri="{BB962C8B-B14F-4D97-AF65-F5344CB8AC3E}">
        <p14:creationId xmlns:p14="http://schemas.microsoft.com/office/powerpoint/2010/main" val="718308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911424" y="476672"/>
            <a:ext cx="8208912" cy="2952328"/>
          </a:xfrm>
          <a:ln w="19050">
            <a:noFill/>
          </a:ln>
        </p:spPr>
        <p:txBody>
          <a:bodyPr/>
          <a:lstStyle/>
          <a:p>
            <a:pPr marL="0" indent="0">
              <a:buNone/>
            </a:pPr>
            <a:r>
              <a:rPr lang="hr-HR" b="1" dirty="0" smtClean="0"/>
              <a:t>PODACI O STUDENTU</a:t>
            </a:r>
          </a:p>
          <a:p>
            <a:pPr marL="0" indent="0">
              <a:buNone/>
            </a:pPr>
            <a:r>
              <a:rPr lang="hr-HR" sz="2400" dirty="0"/>
              <a:t>Ime i prezime</a:t>
            </a:r>
          </a:p>
          <a:p>
            <a:pPr marL="0" indent="0">
              <a:buNone/>
            </a:pPr>
            <a:r>
              <a:rPr lang="hr-HR" sz="2400" dirty="0"/>
              <a:t>Grupa</a:t>
            </a:r>
          </a:p>
          <a:p>
            <a:pPr marL="0" indent="0">
              <a:buNone/>
            </a:pPr>
            <a:r>
              <a:rPr lang="hr-HR" sz="2400" dirty="0"/>
              <a:t>Školska godina</a:t>
            </a:r>
          </a:p>
          <a:p>
            <a:pPr marL="0" indent="0">
              <a:buNone/>
            </a:pPr>
            <a:r>
              <a:rPr lang="hr-HR" sz="2400" dirty="0"/>
              <a:t>Voditelj vježbi</a:t>
            </a:r>
          </a:p>
          <a:p>
            <a:pPr marL="0" indent="0">
              <a:buNone/>
            </a:pPr>
            <a:endParaRPr lang="hr-HR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911424" y="3573016"/>
            <a:ext cx="7488832" cy="2664296"/>
          </a:xfrm>
          <a:ln w="25400"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hr-HR" b="1" dirty="0" smtClean="0"/>
              <a:t>OPĆI PODACI O PACIJENTU</a:t>
            </a:r>
          </a:p>
          <a:p>
            <a:pPr marL="0" indent="0">
              <a:buNone/>
            </a:pPr>
            <a:r>
              <a:rPr lang="vi-VN" dirty="0" smtClean="0"/>
              <a:t>Broj kartona</a:t>
            </a:r>
          </a:p>
          <a:p>
            <a:pPr marL="0" indent="0">
              <a:buNone/>
            </a:pPr>
            <a:r>
              <a:rPr lang="vi-VN" dirty="0" smtClean="0"/>
              <a:t>Inicijali</a:t>
            </a:r>
          </a:p>
          <a:p>
            <a:pPr marL="0" indent="0">
              <a:buNone/>
            </a:pPr>
            <a:r>
              <a:rPr lang="vi-VN" dirty="0" smtClean="0"/>
              <a:t>Spol</a:t>
            </a:r>
          </a:p>
          <a:p>
            <a:pPr marL="0" indent="0">
              <a:buNone/>
            </a:pPr>
            <a:r>
              <a:rPr lang="vi-VN" dirty="0" smtClean="0"/>
              <a:t>Godina rođenja</a:t>
            </a:r>
          </a:p>
        </p:txBody>
      </p:sp>
    </p:spTree>
    <p:extLst>
      <p:ext uri="{BB962C8B-B14F-4D97-AF65-F5344CB8AC3E}">
        <p14:creationId xmlns:p14="http://schemas.microsoft.com/office/powerpoint/2010/main" val="3915080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75520" y="404664"/>
            <a:ext cx="4320000" cy="2880320"/>
          </a:xfrm>
          <a:ln w="19050">
            <a:solidFill>
              <a:schemeClr val="tx1">
                <a:lumMod val="75000"/>
                <a:lumOff val="25000"/>
              </a:schemeClr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OPĆEMEDICINSKA</a:t>
            </a:r>
          </a:p>
          <a:p>
            <a:pPr marL="0" indent="0">
              <a:buNone/>
            </a:pPr>
            <a:endParaRPr lang="hr-HR" sz="20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-2721260" y="2721257"/>
            <a:ext cx="6858002" cy="1415481"/>
          </a:xfrm>
        </p:spPr>
        <p:txBody>
          <a:bodyPr/>
          <a:lstStyle/>
          <a:p>
            <a:r>
              <a:rPr lang="hr-HR" sz="3000" b="1" dirty="0">
                <a:latin typeface="Times New Roman" pitchFamily="18" charset="0"/>
                <a:cs typeface="Times New Roman" pitchFamily="18" charset="0"/>
              </a:rPr>
              <a:t>ANAMNEZA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half" idx="1"/>
          </p:nvPr>
        </p:nvSpPr>
        <p:spPr>
          <a:xfrm>
            <a:off x="6672544" y="404664"/>
            <a:ext cx="4320000" cy="2880320"/>
          </a:xfrm>
          <a:ln w="19050">
            <a:solidFill>
              <a:schemeClr val="tx1">
                <a:lumMod val="75000"/>
                <a:lumOff val="25000"/>
              </a:schemeClr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STOMATOLOŠKA</a:t>
            </a:r>
            <a:endParaRPr lang="hr-HR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sz="half" idx="1"/>
          </p:nvPr>
        </p:nvSpPr>
        <p:spPr>
          <a:xfrm>
            <a:off x="1775520" y="3573336"/>
            <a:ext cx="4320000" cy="2880000"/>
          </a:xfrm>
          <a:ln w="19050">
            <a:solidFill>
              <a:schemeClr val="tx1">
                <a:lumMod val="75000"/>
                <a:lumOff val="25000"/>
              </a:schemeClr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PARODONTOLOŠKA</a:t>
            </a:r>
            <a:endParaRPr lang="hr-HR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sz="half" idx="1"/>
          </p:nvPr>
        </p:nvSpPr>
        <p:spPr>
          <a:xfrm>
            <a:off x="6672064" y="3573016"/>
            <a:ext cx="4320000" cy="2880000"/>
          </a:xfrm>
          <a:ln w="19050">
            <a:solidFill>
              <a:schemeClr val="tx1">
                <a:lumMod val="75000"/>
                <a:lumOff val="25000"/>
              </a:schemeClr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ORALNA </a:t>
            </a:r>
            <a:r>
              <a:rPr lang="hr-H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HIGIJENA</a:t>
            </a:r>
            <a:endParaRPr lang="hr-HR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04445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-2183497" y="3067538"/>
            <a:ext cx="5233846" cy="484163"/>
          </a:xfrm>
        </p:spPr>
        <p:txBody>
          <a:bodyPr/>
          <a:lstStyle/>
          <a:p>
            <a:pPr algn="l"/>
            <a:r>
              <a:rPr lang="hr-HR" sz="3000" b="1" dirty="0">
                <a:latin typeface="Times New Roman" pitchFamily="18" charset="0"/>
                <a:cs typeface="Times New Roman" pitchFamily="18" charset="0"/>
              </a:rPr>
              <a:t>DENTALNA FOTOGRAFIJA</a:t>
            </a:r>
          </a:p>
        </p:txBody>
      </p:sp>
      <p:sp>
        <p:nvSpPr>
          <p:cNvPr id="6" name="Content Placeholder 3"/>
          <p:cNvSpPr txBox="1">
            <a:spLocks/>
          </p:cNvSpPr>
          <p:nvPr/>
        </p:nvSpPr>
        <p:spPr>
          <a:xfrm>
            <a:off x="6456040" y="3728790"/>
            <a:ext cx="3236168" cy="31292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hr-HR" dirty="0"/>
          </a:p>
        </p:txBody>
      </p:sp>
      <p:sp>
        <p:nvSpPr>
          <p:cNvPr id="7" name="Content Placeholder 3"/>
          <p:cNvSpPr txBox="1">
            <a:spLocks/>
          </p:cNvSpPr>
          <p:nvPr/>
        </p:nvSpPr>
        <p:spPr>
          <a:xfrm>
            <a:off x="6816080" y="3573017"/>
            <a:ext cx="3236168" cy="31292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hr-HR" dirty="0"/>
          </a:p>
        </p:txBody>
      </p:sp>
      <p:sp>
        <p:nvSpPr>
          <p:cNvPr id="8" name="Content Placeholder 3"/>
          <p:cNvSpPr txBox="1">
            <a:spLocks/>
          </p:cNvSpPr>
          <p:nvPr/>
        </p:nvSpPr>
        <p:spPr>
          <a:xfrm>
            <a:off x="6801956" y="3573017"/>
            <a:ext cx="3236168" cy="31292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hr-HR" dirty="0"/>
          </a:p>
        </p:txBody>
      </p:sp>
      <p:sp>
        <p:nvSpPr>
          <p:cNvPr id="2" name="TextBox 1"/>
          <p:cNvSpPr txBox="1"/>
          <p:nvPr/>
        </p:nvSpPr>
        <p:spPr>
          <a:xfrm>
            <a:off x="4943872" y="1412776"/>
            <a:ext cx="18604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FOTOGRAFIJA</a:t>
            </a:r>
          </a:p>
          <a:p>
            <a:pPr algn="ctr"/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FRONTALNO</a:t>
            </a:r>
            <a:endParaRPr lang="hr-H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454320" y="4290728"/>
            <a:ext cx="18604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FOTOGRAFIJA</a:t>
            </a:r>
          </a:p>
          <a:p>
            <a:pPr algn="ctr"/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LATERALNO</a:t>
            </a:r>
            <a:endParaRPr lang="hr-H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063552" y="4293096"/>
            <a:ext cx="18604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FOTOGRAFIJA</a:t>
            </a:r>
          </a:p>
          <a:p>
            <a:pPr algn="ctr"/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LATERALNO</a:t>
            </a:r>
            <a:endParaRPr lang="hr-HR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0798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7806773"/>
              </p:ext>
            </p:extLst>
          </p:nvPr>
        </p:nvGraphicFramePr>
        <p:xfrm>
          <a:off x="2706246" y="528936"/>
          <a:ext cx="5897880" cy="103632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467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67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67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467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467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4671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4671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46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46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46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46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4734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4734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4734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4734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4734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47345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/>
                          <a:ea typeface="Times New Roman"/>
                        </a:rPr>
                        <a:t>V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O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11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41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O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V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2044265" y="182583"/>
            <a:ext cx="6106159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hr-HR" sz="12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Aproksimalni plak indeks</a:t>
            </a:r>
            <a:r>
              <a:rPr lang="hr-HR" sz="12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(+ / – ) 				API </a:t>
            </a:r>
            <a:r>
              <a:rPr lang="hr-HR" sz="12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=</a:t>
            </a:r>
            <a:endParaRPr lang="hr-HR" sz="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2044264" y="1783849"/>
            <a:ext cx="6106159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hr-HR" sz="12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Indeks krvareće papile</a:t>
            </a:r>
            <a:r>
              <a:rPr lang="hr-HR" sz="12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(0 – 4)  				PBI </a:t>
            </a:r>
            <a:r>
              <a:rPr lang="hr-HR" sz="12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=</a:t>
            </a:r>
            <a:endParaRPr lang="hr-H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-2444029" y="2820157"/>
            <a:ext cx="6206849" cy="792088"/>
          </a:xfrm>
        </p:spPr>
        <p:txBody>
          <a:bodyPr/>
          <a:lstStyle/>
          <a:p>
            <a:r>
              <a:rPr lang="hr-HR" sz="3000" b="1" dirty="0">
                <a:latin typeface="Times New Roman" pitchFamily="18" charset="0"/>
                <a:cs typeface="Times New Roman" pitchFamily="18" charset="0"/>
              </a:rPr>
              <a:t>DIJAGNOSTIKA</a:t>
            </a: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9116892"/>
              </p:ext>
            </p:extLst>
          </p:nvPr>
        </p:nvGraphicFramePr>
        <p:xfrm>
          <a:off x="2706246" y="3782546"/>
          <a:ext cx="5957570" cy="123063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721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21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21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721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721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7211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7211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721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721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721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7274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7274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7274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7274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7274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7274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</a:tblGrid>
              <a:tr h="45339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129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15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28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11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46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35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2044264" y="3379058"/>
            <a:ext cx="7848872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165100" algn="l"/>
              </a:tabLst>
            </a:pPr>
            <a:r>
              <a:rPr lang="hr-HR" sz="12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Dubina sondiranja</a:t>
            </a:r>
            <a:r>
              <a:rPr lang="hr-HR" sz="12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(mm)</a:t>
            </a:r>
            <a:endParaRPr lang="hr-HR" sz="600" dirty="0"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65100" algn="l"/>
              </a:tabLst>
            </a:pPr>
            <a:endParaRPr lang="hr-HR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5036396"/>
              </p:ext>
            </p:extLst>
          </p:nvPr>
        </p:nvGraphicFramePr>
        <p:xfrm>
          <a:off x="2706246" y="2204864"/>
          <a:ext cx="5897880" cy="103632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467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67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67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467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467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4671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4671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46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46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46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46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4734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4734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4734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4734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4734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47345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/>
                          <a:ea typeface="Times New Roman"/>
                        </a:rPr>
                        <a:t>V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O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11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45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41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O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V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5" name="Rectangle 3"/>
          <p:cNvSpPr>
            <a:spLocks noChangeArrowheads="1"/>
          </p:cNvSpPr>
          <p:nvPr/>
        </p:nvSpPr>
        <p:spPr bwMode="auto">
          <a:xfrm>
            <a:off x="2044264" y="5229200"/>
            <a:ext cx="2376264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hr-HR" sz="12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Retrakcija gingive</a:t>
            </a:r>
            <a:r>
              <a:rPr lang="hr-HR" sz="12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(mm)</a:t>
            </a:r>
            <a:endParaRPr lang="hr-HR" sz="600" dirty="0"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hr-HR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6013772"/>
              </p:ext>
            </p:extLst>
          </p:nvPr>
        </p:nvGraphicFramePr>
        <p:xfrm>
          <a:off x="2703637" y="5589240"/>
          <a:ext cx="5897880" cy="103632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467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67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67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467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467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4671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4671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46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46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46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46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4734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4734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4734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4734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4734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47345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/>
                          <a:ea typeface="Times New Roman"/>
                        </a:rPr>
                        <a:t>V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O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11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41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O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V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3268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199456" y="1988840"/>
            <a:ext cx="324479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1200" b="1" dirty="0">
                <a:latin typeface="Arial" pitchFamily="34" charset="0"/>
                <a:ea typeface="Times New Roman"/>
                <a:cs typeface="Arial" pitchFamily="34" charset="0"/>
              </a:rPr>
              <a:t>Širina pričvrsne gingive </a:t>
            </a:r>
            <a:r>
              <a:rPr lang="hr-HR" sz="1200" dirty="0">
                <a:latin typeface="Arial" pitchFamily="34" charset="0"/>
                <a:ea typeface="Times New Roman"/>
                <a:cs typeface="Arial" pitchFamily="34" charset="0"/>
              </a:rPr>
              <a:t>(vestibularno, mm)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1762429"/>
              </p:ext>
            </p:extLst>
          </p:nvPr>
        </p:nvGraphicFramePr>
        <p:xfrm>
          <a:off x="4655839" y="5230526"/>
          <a:ext cx="5476875" cy="67056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416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16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16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416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416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11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28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1919536" y="5288807"/>
            <a:ext cx="2258359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hr-HR" sz="12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Mobilnost zuba</a:t>
            </a:r>
            <a:r>
              <a:rPr lang="hr-HR" sz="12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(0 – 3)</a:t>
            </a:r>
            <a:endParaRPr lang="hr-HR" sz="600" dirty="0"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hr-H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Footer Placeholder 4"/>
          <p:cNvSpPr txBox="1">
            <a:spLocks/>
          </p:cNvSpPr>
          <p:nvPr/>
        </p:nvSpPr>
        <p:spPr>
          <a:xfrm rot="16200000">
            <a:off x="-2707380" y="2820158"/>
            <a:ext cx="6206849" cy="7920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sr-Latn-R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r-HR" sz="3000" b="1" dirty="0" smtClean="0">
                <a:latin typeface="Times New Roman" pitchFamily="18" charset="0"/>
                <a:cs typeface="Times New Roman" pitchFamily="18" charset="0"/>
              </a:rPr>
              <a:t>DIJAGNOSTIKA</a:t>
            </a:r>
            <a:endParaRPr lang="hr-HR" sz="3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6558896"/>
              </p:ext>
            </p:extLst>
          </p:nvPr>
        </p:nvGraphicFramePr>
        <p:xfrm>
          <a:off x="4655840" y="692696"/>
          <a:ext cx="5476875" cy="359664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416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16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16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416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416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</a:tblGrid>
              <a:tr h="388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25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22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113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18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28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13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38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422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388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7881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75520" y="543164"/>
            <a:ext cx="185980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1200" b="1" dirty="0">
                <a:latin typeface="Arial" pitchFamily="34" charset="0"/>
                <a:cs typeface="Arial" pitchFamily="34" charset="0"/>
              </a:rPr>
              <a:t>Resorpcija kosti</a:t>
            </a:r>
            <a:r>
              <a:rPr lang="hr-HR" sz="1200" dirty="0">
                <a:latin typeface="Arial" pitchFamily="34" charset="0"/>
                <a:cs typeface="Arial" pitchFamily="34" charset="0"/>
              </a:rPr>
              <a:t> (1 – 3)</a:t>
            </a:r>
          </a:p>
        </p:txBody>
      </p:sp>
      <p:sp>
        <p:nvSpPr>
          <p:cNvPr id="9" name="Rectangle 8"/>
          <p:cNvSpPr/>
          <p:nvPr/>
        </p:nvSpPr>
        <p:spPr>
          <a:xfrm>
            <a:off x="1775520" y="6138622"/>
            <a:ext cx="247535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1200" b="1" dirty="0">
                <a:latin typeface="Arial" pitchFamily="34" charset="0"/>
                <a:cs typeface="Arial" pitchFamily="34" charset="0"/>
              </a:rPr>
              <a:t>Zahvaćenost furkacija</a:t>
            </a:r>
            <a:r>
              <a:rPr lang="hr-HR" sz="1200" dirty="0">
                <a:latin typeface="Arial" pitchFamily="34" charset="0"/>
                <a:cs typeface="Arial" pitchFamily="34" charset="0"/>
              </a:rPr>
              <a:t> (F1 – F3)</a:t>
            </a: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-2826581" y="2804699"/>
            <a:ext cx="6520014" cy="484163"/>
          </a:xfrm>
        </p:spPr>
        <p:txBody>
          <a:bodyPr/>
          <a:lstStyle/>
          <a:p>
            <a:pPr algn="l"/>
            <a:r>
              <a:rPr lang="hr-HR" sz="3000" b="1" dirty="0">
                <a:latin typeface="Times New Roman" pitchFamily="18" charset="0"/>
                <a:cs typeface="Times New Roman" pitchFamily="18" charset="0"/>
              </a:rPr>
              <a:t>RADIOGRAFSKA ANALIZA</a:t>
            </a: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7006165"/>
              </p:ext>
            </p:extLst>
          </p:nvPr>
        </p:nvGraphicFramePr>
        <p:xfrm>
          <a:off x="3935761" y="526193"/>
          <a:ext cx="5476875" cy="67056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416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16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16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416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416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28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38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590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1157989"/>
              </p:ext>
            </p:extLst>
          </p:nvPr>
        </p:nvGraphicFramePr>
        <p:xfrm>
          <a:off x="4439817" y="6080340"/>
          <a:ext cx="5476875" cy="67056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416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16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16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416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416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18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28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48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38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1595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96820455"/>
              </p:ext>
            </p:extLst>
          </p:nvPr>
        </p:nvGraphicFramePr>
        <p:xfrm>
          <a:off x="3071665" y="1412776"/>
          <a:ext cx="5476875" cy="67056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416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16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16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416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416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135560" y="879104"/>
            <a:ext cx="547260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hr-HR" sz="12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Prematurni kontakti</a:t>
            </a:r>
            <a:endParaRPr lang="hr-HR" sz="1200" dirty="0"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hr-HR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-1745736" y="2888192"/>
            <a:ext cx="4502339" cy="484163"/>
          </a:xfrm>
        </p:spPr>
        <p:txBody>
          <a:bodyPr/>
          <a:lstStyle/>
          <a:p>
            <a:pPr algn="l"/>
            <a:r>
              <a:rPr lang="hr-HR" sz="3000" b="1" dirty="0">
                <a:latin typeface="Times New Roman" pitchFamily="18" charset="0"/>
                <a:cs typeface="Times New Roman" pitchFamily="18" charset="0"/>
              </a:rPr>
              <a:t>ANALIZA OKLUZIJE</a:t>
            </a: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7569577"/>
              </p:ext>
            </p:extLst>
          </p:nvPr>
        </p:nvGraphicFramePr>
        <p:xfrm>
          <a:off x="2999656" y="2702953"/>
          <a:ext cx="5916613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07" name="Document" r:id="rId4" imgW="5916209" imgH="511865" progId="Word.Document.12">
                  <p:embed/>
                </p:oleObj>
              </mc:Choice>
              <mc:Fallback>
                <p:oleObj name="Document" r:id="rId4" imgW="5916209" imgH="511865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999656" y="2702953"/>
                        <a:ext cx="5916613" cy="5111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2135560" y="2276873"/>
            <a:ext cx="153279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1200" dirty="0">
                <a:latin typeface="Arial" pitchFamily="34" charset="0"/>
                <a:cs typeface="Arial" pitchFamily="34" charset="0"/>
              </a:rPr>
              <a:t>Protruzija – kontakti</a:t>
            </a: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320317"/>
              </p:ext>
            </p:extLst>
          </p:nvPr>
        </p:nvGraphicFramePr>
        <p:xfrm>
          <a:off x="2999656" y="3861048"/>
          <a:ext cx="5916613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08" name="Document" r:id="rId6" imgW="5916209" imgH="511865" progId="Word.Document.12">
                  <p:embed/>
                </p:oleObj>
              </mc:Choice>
              <mc:Fallback>
                <p:oleObj name="Document" r:id="rId6" imgW="5916209" imgH="511865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999656" y="3861048"/>
                        <a:ext cx="5916613" cy="5111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2135560" y="3352627"/>
            <a:ext cx="216277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1200" dirty="0">
                <a:latin typeface="Arial" pitchFamily="34" charset="0"/>
                <a:cs typeface="Arial" pitchFamily="34" charset="0"/>
              </a:rPr>
              <a:t>Desna laterotruzija – kontakti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7244258"/>
              </p:ext>
            </p:extLst>
          </p:nvPr>
        </p:nvGraphicFramePr>
        <p:xfrm>
          <a:off x="3215681" y="5064305"/>
          <a:ext cx="5476875" cy="30480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416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16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16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416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416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18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44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38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2135560" y="4532729"/>
            <a:ext cx="7200800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hr-HR" sz="12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Lijeva laterotruzija – kontakti </a:t>
            </a:r>
            <a:endParaRPr lang="hr-HR" sz="600" dirty="0"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hr-HR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2093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3115</TotalTime>
  <Words>1206</Words>
  <Application>Microsoft Office PowerPoint</Application>
  <PresentationFormat>Widescreen</PresentationFormat>
  <Paragraphs>633</Paragraphs>
  <Slides>15</Slides>
  <Notes>14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Times New Roman</vt:lpstr>
      <vt:lpstr>Office Theme</vt:lpstr>
      <vt:lpstr>Document</vt:lpstr>
      <vt:lpstr>Prikaz slučaja Ispitna prezentacija</vt:lpstr>
      <vt:lpstr>SADRŽAJ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OPCIONALNO: re-evaluacija  – dubine sondiranja i dentalna fotografija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Prikaz slučaja Ispitna prezentacija</dc:title>
  <dc:creator>Šub</dc:creator>
  <cp:lastModifiedBy>Ivan Puhar</cp:lastModifiedBy>
  <cp:revision>66</cp:revision>
  <dcterms:created xsi:type="dcterms:W3CDTF">2016-04-04T19:30:41Z</dcterms:created>
  <dcterms:modified xsi:type="dcterms:W3CDTF">2026-03-19T07:41:09Z</dcterms:modified>
</cp:coreProperties>
</file>