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7" r:id="rId2"/>
    <p:sldId id="284" r:id="rId3"/>
    <p:sldId id="285" r:id="rId4"/>
    <p:sldId id="275" r:id="rId5"/>
    <p:sldId id="258" r:id="rId6"/>
    <p:sldId id="260" r:id="rId7"/>
    <p:sldId id="259" r:id="rId8"/>
    <p:sldId id="261" r:id="rId9"/>
    <p:sldId id="278" r:id="rId10"/>
    <p:sldId id="282" r:id="rId11"/>
    <p:sldId id="276" r:id="rId12"/>
    <p:sldId id="277" r:id="rId13"/>
    <p:sldId id="262" r:id="rId14"/>
    <p:sldId id="270" r:id="rId15"/>
    <p:sldId id="271" r:id="rId16"/>
    <p:sldId id="263" r:id="rId17"/>
    <p:sldId id="264" r:id="rId18"/>
    <p:sldId id="265" r:id="rId19"/>
    <p:sldId id="267" r:id="rId20"/>
    <p:sldId id="268" r:id="rId21"/>
    <p:sldId id="269" r:id="rId22"/>
    <p:sldId id="272" r:id="rId23"/>
    <p:sldId id="274" r:id="rId24"/>
  </p:sldIdLst>
  <p:sldSz cx="9144000" cy="6858000" type="screen4x3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>
      <p:cViewPr varScale="1">
        <p:scale>
          <a:sx n="98" d="100"/>
          <a:sy n="98" d="100"/>
        </p:scale>
        <p:origin x="516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F288289-F030-4E05-BD09-FE399EC53C63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r-HR"/>
        </a:p>
      </dgm:t>
    </dgm:pt>
    <dgm:pt modelId="{31052A4F-65A6-4509-A429-E5F813181AB0}">
      <dgm:prSet custT="1"/>
      <dgm:spPr>
        <a:solidFill>
          <a:schemeClr val="accent2">
            <a:lumMod val="75000"/>
            <a:alpha val="72000"/>
          </a:schemeClr>
        </a:solidFill>
      </dgm:spPr>
      <dgm:t>
        <a:bodyPr/>
        <a:lstStyle/>
        <a:p>
          <a:pPr algn="ctr" rtl="0"/>
          <a:r>
            <a:rPr lang="hr-HR" sz="3600" b="1" dirty="0"/>
            <a:t>Membrane </a:t>
          </a:r>
          <a:r>
            <a:rPr lang="hr-HR" sz="3600" b="1" dirty="0" err="1"/>
            <a:t>permeabilty</a:t>
          </a:r>
          <a:endParaRPr lang="hr-HR" sz="3600" dirty="0"/>
        </a:p>
      </dgm:t>
    </dgm:pt>
    <dgm:pt modelId="{F273AB67-C3F3-46D9-B057-A83148828A73}" type="parTrans" cxnId="{C74D6B45-FD47-41EE-A131-CA6E6634EA6E}">
      <dgm:prSet/>
      <dgm:spPr/>
      <dgm:t>
        <a:bodyPr/>
        <a:lstStyle/>
        <a:p>
          <a:pPr algn="ctr"/>
          <a:endParaRPr lang="hr-HR"/>
        </a:p>
      </dgm:t>
    </dgm:pt>
    <dgm:pt modelId="{A53B5256-A104-40BA-BE4C-31533C315755}" type="sibTrans" cxnId="{C74D6B45-FD47-41EE-A131-CA6E6634EA6E}">
      <dgm:prSet/>
      <dgm:spPr/>
      <dgm:t>
        <a:bodyPr/>
        <a:lstStyle/>
        <a:p>
          <a:pPr algn="ctr"/>
          <a:endParaRPr lang="hr-HR"/>
        </a:p>
      </dgm:t>
    </dgm:pt>
    <dgm:pt modelId="{03FC5E4C-79D8-4119-AA19-08B15EDEF63D}" type="pres">
      <dgm:prSet presAssocID="{1F288289-F030-4E05-BD09-FE399EC53C6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0D4E78B-E04A-4E16-A233-048168BB3EA7}" type="pres">
      <dgm:prSet presAssocID="{31052A4F-65A6-4509-A429-E5F813181AB0}" presName="parentText" presStyleLbl="node1" presStyleIdx="0" presStyleCnt="1" custLinFactNeighborX="-939" custLinFactNeighborY="-89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24EC624-C51D-4A89-A4E4-DC02C7CF36AE}" type="presOf" srcId="{31052A4F-65A6-4509-A429-E5F813181AB0}" destId="{A0D4E78B-E04A-4E16-A233-048168BB3EA7}" srcOrd="0" destOrd="0" presId="urn:microsoft.com/office/officeart/2005/8/layout/vList2"/>
    <dgm:cxn modelId="{C74D6B45-FD47-41EE-A131-CA6E6634EA6E}" srcId="{1F288289-F030-4E05-BD09-FE399EC53C63}" destId="{31052A4F-65A6-4509-A429-E5F813181AB0}" srcOrd="0" destOrd="0" parTransId="{F273AB67-C3F3-46D9-B057-A83148828A73}" sibTransId="{A53B5256-A104-40BA-BE4C-31533C315755}"/>
    <dgm:cxn modelId="{AB412C0A-2FB2-4A8D-9809-EA990F007B02}" type="presOf" srcId="{1F288289-F030-4E05-BD09-FE399EC53C63}" destId="{03FC5E4C-79D8-4119-AA19-08B15EDEF63D}" srcOrd="0" destOrd="0" presId="urn:microsoft.com/office/officeart/2005/8/layout/vList2"/>
    <dgm:cxn modelId="{EED5E32A-733D-4AD5-861F-927E80C4A785}" type="presParOf" srcId="{03FC5E4C-79D8-4119-AA19-08B15EDEF63D}" destId="{A0D4E78B-E04A-4E16-A233-048168BB3EA7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D4E78B-E04A-4E16-A233-048168BB3EA7}">
      <dsp:nvSpPr>
        <dsp:cNvPr id="0" name=""/>
        <dsp:cNvSpPr/>
      </dsp:nvSpPr>
      <dsp:spPr>
        <a:xfrm>
          <a:off x="0" y="0"/>
          <a:ext cx="7668344" cy="749965"/>
        </a:xfrm>
        <a:prstGeom prst="roundRect">
          <a:avLst/>
        </a:prstGeom>
        <a:solidFill>
          <a:schemeClr val="accent2">
            <a:lumMod val="75000"/>
            <a:alpha val="72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600" b="1" kern="1200" dirty="0"/>
            <a:t>Membrane </a:t>
          </a:r>
          <a:r>
            <a:rPr lang="hr-HR" sz="3600" b="1" kern="1200" dirty="0" err="1"/>
            <a:t>permeabilty</a:t>
          </a:r>
          <a:endParaRPr lang="hr-HR" sz="3600" kern="1200" dirty="0"/>
        </a:p>
      </dsp:txBody>
      <dsp:txXfrm>
        <a:off x="36610" y="36610"/>
        <a:ext cx="7595124" cy="67674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6C9917-8AA9-4503-BEE1-B1A843A70856}" type="datetimeFigureOut">
              <a:rPr lang="hr-HR" smtClean="0"/>
              <a:t>19.4.2021.</a:t>
            </a:fld>
            <a:endParaRPr lang="hr-H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A29AE5-5D95-4A24-BF57-1BF4EAF4AB1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945275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fld id="{3D9A63D4-F306-4362-8F85-F67539066883}" type="slidenum">
              <a:rPr lang="en-US" altLang="sr-Latn-RS" sz="1200" smtClean="0">
                <a:latin typeface="Times New Roman" pitchFamily="18" charset="0"/>
              </a:rPr>
              <a:pPr/>
              <a:t>13</a:t>
            </a:fld>
            <a:endParaRPr lang="en-US" altLang="sr-Latn-RS" sz="1200">
              <a:latin typeface="Times New Roman" pitchFamily="18" charset="0"/>
            </a:endParaRPr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sr-Latn-RS" altLang="sr-Latn-R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fld id="{FD70678A-9C41-4905-96AB-34E5A6C009C8}" type="slidenum">
              <a:rPr lang="en-US" altLang="sr-Latn-RS" sz="1200" smtClean="0">
                <a:latin typeface="Times New Roman" pitchFamily="18" charset="0"/>
              </a:rPr>
              <a:pPr/>
              <a:t>14</a:t>
            </a:fld>
            <a:endParaRPr lang="en-US" altLang="sr-Latn-RS" sz="1200">
              <a:latin typeface="Times New Roman" pitchFamily="18" charset="0"/>
            </a:endParaRPr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sr-Latn-RS" altLang="sr-Latn-R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fld id="{55517610-CE24-4983-A522-5047111D08F4}" type="slidenum">
              <a:rPr lang="en-US" altLang="sr-Latn-RS" sz="1200" smtClean="0">
                <a:latin typeface="Times New Roman" pitchFamily="18" charset="0"/>
              </a:rPr>
              <a:pPr/>
              <a:t>15</a:t>
            </a:fld>
            <a:endParaRPr lang="en-US" altLang="sr-Latn-RS" sz="1200">
              <a:latin typeface="Times New Roman" pitchFamily="18" charset="0"/>
            </a:endParaRPr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sr-Latn-RS" altLang="sr-Latn-R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59BFF14-F2D8-48B6-BDCC-AF1A59C9D1B9}" type="slidenum">
              <a:rPr lang="en-GB" altLang="sr-Latn-RS" smtClean="0">
                <a:solidFill>
                  <a:srgbClr val="000000"/>
                </a:solidFill>
                <a:latin typeface="Times New Roman" pitchFamily="18" charset="0"/>
              </a:rPr>
              <a:pPr eaLnBrk="1" hangingPunct="1">
                <a:spcBef>
                  <a:spcPct val="0"/>
                </a:spcBef>
              </a:pPr>
              <a:t>16</a:t>
            </a:fld>
            <a:endParaRPr lang="en-GB" altLang="sr-Latn-RS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sr-Latn-R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A9F749C-74EF-4038-A865-13097354E9AE}" type="slidenum">
              <a:rPr lang="en-GB" altLang="sr-Latn-RS" smtClean="0">
                <a:solidFill>
                  <a:srgbClr val="000000"/>
                </a:solidFill>
                <a:latin typeface="Times New Roman" pitchFamily="18" charset="0"/>
              </a:rPr>
              <a:pPr eaLnBrk="1" hangingPunct="1">
                <a:spcBef>
                  <a:spcPct val="0"/>
                </a:spcBef>
              </a:pPr>
              <a:t>18</a:t>
            </a:fld>
            <a:endParaRPr lang="en-GB" altLang="sr-Latn-RS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sr-Latn-R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20040-2F1C-49E3-8DA7-D8C4787BAE78}" type="datetimeFigureOut">
              <a:rPr lang="hr-HR" smtClean="0"/>
              <a:t>19.4.2021.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E80A3-362D-4F2A-A926-12B40FFE7ED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20794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20040-2F1C-49E3-8DA7-D8C4787BAE78}" type="datetimeFigureOut">
              <a:rPr lang="hr-HR" smtClean="0"/>
              <a:t>19.4.2021.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E80A3-362D-4F2A-A926-12B40FFE7ED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3018074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20040-2F1C-49E3-8DA7-D8C4787BAE78}" type="datetimeFigureOut">
              <a:rPr lang="hr-HR" smtClean="0"/>
              <a:t>19.4.2021.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E80A3-362D-4F2A-A926-12B40FFE7ED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432147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hr-HR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701567-D784-4408-BF50-DD0660DAA5A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628828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endParaRPr lang="hr-HR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1B8100-C77F-40E6-8460-25C1E382D9F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342546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20040-2F1C-49E3-8DA7-D8C4787BAE78}" type="datetimeFigureOut">
              <a:rPr lang="hr-HR" smtClean="0"/>
              <a:t>19.4.2021.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E80A3-362D-4F2A-A926-12B40FFE7ED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9384579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20040-2F1C-49E3-8DA7-D8C4787BAE78}" type="datetimeFigureOut">
              <a:rPr lang="hr-HR" smtClean="0"/>
              <a:t>19.4.2021.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E80A3-362D-4F2A-A926-12B40FFE7ED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007567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20040-2F1C-49E3-8DA7-D8C4787BAE78}" type="datetimeFigureOut">
              <a:rPr lang="hr-HR" smtClean="0"/>
              <a:t>19.4.2021.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E80A3-362D-4F2A-A926-12B40FFE7ED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3733231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20040-2F1C-49E3-8DA7-D8C4787BAE78}" type="datetimeFigureOut">
              <a:rPr lang="hr-HR" smtClean="0"/>
              <a:t>19.4.2021.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E80A3-362D-4F2A-A926-12B40FFE7ED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869625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20040-2F1C-49E3-8DA7-D8C4787BAE78}" type="datetimeFigureOut">
              <a:rPr lang="hr-HR" smtClean="0"/>
              <a:t>19.4.2021.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E80A3-362D-4F2A-A926-12B40FFE7ED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7646599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20040-2F1C-49E3-8DA7-D8C4787BAE78}" type="datetimeFigureOut">
              <a:rPr lang="hr-HR" smtClean="0"/>
              <a:t>19.4.2021.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E80A3-362D-4F2A-A926-12B40FFE7ED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632923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20040-2F1C-49E3-8DA7-D8C4787BAE78}" type="datetimeFigureOut">
              <a:rPr lang="hr-HR" smtClean="0"/>
              <a:t>19.4.2021.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E80A3-362D-4F2A-A926-12B40FFE7ED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991957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20040-2F1C-49E3-8DA7-D8C4787BAE78}" type="datetimeFigureOut">
              <a:rPr lang="hr-HR" smtClean="0"/>
              <a:t>19.4.2021.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E80A3-362D-4F2A-A926-12B40FFE7ED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680441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E20040-2F1C-49E3-8DA7-D8C4787BAE78}" type="datetimeFigureOut">
              <a:rPr lang="hr-HR" smtClean="0"/>
              <a:t>19.4.2021.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9E80A3-362D-4F2A-A926-12B40FFE7ED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667433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4.xml"/><Relationship Id="rId7" Type="http://schemas.openxmlformats.org/officeDocument/2006/relationships/diagramColors" Target="../diagrams/colors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1.png"/><Relationship Id="rId5" Type="http://schemas.openxmlformats.org/officeDocument/2006/relationships/diagramLayout" Target="../diagrams/layout1.xml"/><Relationship Id="rId10" Type="http://schemas.openxmlformats.org/officeDocument/2006/relationships/image" Target="../media/image8.png"/><Relationship Id="rId4" Type="http://schemas.openxmlformats.org/officeDocument/2006/relationships/diagramData" Target="../diagrams/data1.xml"/><Relationship Id="rId9" Type="http://schemas.openxmlformats.org/officeDocument/2006/relationships/hyperlink" Target="http://www.wiley.com/college/pratt/0471393878/student/animations/membrane_transport/index.html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notesSlide" Target="../notesSlides/notesSlide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.png"/><Relationship Id="rId5" Type="http://schemas.openxmlformats.org/officeDocument/2006/relationships/image" Target="../media/image14.jpeg"/><Relationship Id="rId4" Type="http://schemas.openxmlformats.org/officeDocument/2006/relationships/notesSlide" Target="../notesSlides/notesSlide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1.png"/><Relationship Id="rId5" Type="http://schemas.openxmlformats.org/officeDocument/2006/relationships/image" Target="../media/image17.jpeg"/><Relationship Id="rId4" Type="http://schemas.openxmlformats.org/officeDocument/2006/relationships/notesSlide" Target="../notesSlides/notesSlide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1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1.png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1.png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4"/>
          <p:cNvSpPr>
            <a:spLocks noGrp="1" noChangeArrowheads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hr-HR" altLang="sr-Latn-RS" sz="5400" dirty="0" err="1">
                <a:solidFill>
                  <a:srgbClr val="FF00FF"/>
                </a:solidFill>
                <a:latin typeface="Bauhaus 93" pitchFamily="82" charset="0"/>
              </a:rPr>
              <a:t>Metabolism</a:t>
            </a:r>
            <a:r>
              <a:rPr lang="hr-HR" altLang="sr-Latn-RS" sz="5400" dirty="0">
                <a:solidFill>
                  <a:srgbClr val="FF00FF"/>
                </a:solidFill>
                <a:latin typeface="Bauhaus 93" pitchFamily="82" charset="0"/>
              </a:rPr>
              <a:t> - </a:t>
            </a:r>
            <a:r>
              <a:rPr lang="hr-HR" altLang="sr-Latn-RS" sz="5400" dirty="0" err="1">
                <a:solidFill>
                  <a:srgbClr val="FF00FF"/>
                </a:solidFill>
                <a:latin typeface="Bauhaus 93" pitchFamily="82" charset="0"/>
              </a:rPr>
              <a:t>an</a:t>
            </a:r>
            <a:r>
              <a:rPr lang="hr-HR" altLang="sr-Latn-RS" sz="5400" dirty="0">
                <a:solidFill>
                  <a:srgbClr val="FF00FF"/>
                </a:solidFill>
                <a:latin typeface="Bauhaus 93" pitchFamily="82" charset="0"/>
              </a:rPr>
              <a:t> </a:t>
            </a:r>
            <a:r>
              <a:rPr lang="hr-HR" altLang="sr-Latn-RS" sz="5400" dirty="0" err="1">
                <a:solidFill>
                  <a:srgbClr val="FF00FF"/>
                </a:solidFill>
                <a:latin typeface="Bauhaus 93" pitchFamily="82" charset="0"/>
              </a:rPr>
              <a:t>overwiev</a:t>
            </a:r>
            <a:endParaRPr lang="en-US" altLang="sr-Latn-RS" sz="5400" dirty="0">
              <a:solidFill>
                <a:srgbClr val="FF00FF"/>
              </a:solidFill>
              <a:latin typeface="Bauhaus 93" pitchFamily="82" charset="0"/>
            </a:endParaRPr>
          </a:p>
        </p:txBody>
      </p:sp>
      <p:sp>
        <p:nvSpPr>
          <p:cNvPr id="2051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116013" y="4581525"/>
            <a:ext cx="7016750" cy="1752600"/>
          </a:xfrm>
        </p:spPr>
        <p:txBody>
          <a:bodyPr/>
          <a:lstStyle/>
          <a:p>
            <a:r>
              <a:rPr lang="hr-HR" altLang="sr-Latn-RS" dirty="0" err="1" smtClean="0"/>
              <a:t>Professor</a:t>
            </a:r>
            <a:r>
              <a:rPr lang="hr-HR" altLang="sr-Latn-RS" dirty="0" smtClean="0"/>
              <a:t> </a:t>
            </a:r>
            <a:r>
              <a:rPr lang="hr-HR" altLang="sr-Latn-RS" dirty="0"/>
              <a:t>Daria Pašalić</a:t>
            </a:r>
            <a:endParaRPr lang="en-US" altLang="sr-Latn-RS" dirty="0"/>
          </a:p>
        </p:txBody>
      </p:sp>
    </p:spTree>
    <p:extLst>
      <p:ext uri="{BB962C8B-B14F-4D97-AF65-F5344CB8AC3E}">
        <p14:creationId xmlns:p14="http://schemas.microsoft.com/office/powerpoint/2010/main" val="3180811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305"/>
    </mc:Choice>
    <mc:Fallback xmlns="">
      <p:transition spd="slow" advTm="29305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322" y="671815"/>
            <a:ext cx="7508827" cy="5637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547664" y="6309320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r-HR" sz="800" dirty="0"/>
              <a:t>https://www.slideshare.net/GregScrivin/2016-cellular-respiration-and-photosynthesis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A6EFC88A-A37D-4C8F-B5AA-5EB2076FAB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8265" y="2780928"/>
            <a:ext cx="4315969" cy="324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49DE3B0-C26C-40CE-9235-329F4FD6AACE}"/>
              </a:ext>
            </a:extLst>
          </p:cNvPr>
          <p:cNvSpPr txBox="1"/>
          <p:nvPr/>
        </p:nvSpPr>
        <p:spPr>
          <a:xfrm>
            <a:off x="2843808" y="1541706"/>
            <a:ext cx="61561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dirty="0"/>
              <a:t>(</a:t>
            </a:r>
            <a:r>
              <a:rPr lang="hr-HR" sz="1600" dirty="0" err="1"/>
              <a:t>which</a:t>
            </a:r>
            <a:r>
              <a:rPr lang="hr-HR" sz="1600" dirty="0"/>
              <a:t> </a:t>
            </a:r>
            <a:r>
              <a:rPr lang="hr-HR" sz="1600" dirty="0" err="1"/>
              <a:t>include</a:t>
            </a:r>
            <a:r>
              <a:rPr lang="hr-HR" sz="1600" dirty="0"/>
              <a:t> </a:t>
            </a:r>
            <a:r>
              <a:rPr lang="hr-HR" sz="1600" dirty="0" err="1"/>
              <a:t>glycolysis</a:t>
            </a:r>
            <a:r>
              <a:rPr lang="hr-HR" sz="1600" dirty="0"/>
              <a:t>, </a:t>
            </a:r>
            <a:r>
              <a:rPr lang="hr-HR" sz="1600" dirty="0" err="1"/>
              <a:t>citric</a:t>
            </a:r>
            <a:r>
              <a:rPr lang="hr-HR" sz="1600" dirty="0"/>
              <a:t> </a:t>
            </a:r>
            <a:r>
              <a:rPr lang="hr-HR" sz="1600" dirty="0" err="1"/>
              <a:t>acid</a:t>
            </a:r>
            <a:r>
              <a:rPr lang="hr-HR" sz="1600" dirty="0"/>
              <a:t> </a:t>
            </a:r>
            <a:r>
              <a:rPr lang="hr-HR" sz="1600" dirty="0" err="1"/>
              <a:t>cycle</a:t>
            </a:r>
            <a:r>
              <a:rPr lang="hr-HR" sz="1600" dirty="0"/>
              <a:t> </a:t>
            </a:r>
            <a:r>
              <a:rPr lang="hr-HR" sz="1600" dirty="0" err="1"/>
              <a:t>and</a:t>
            </a:r>
            <a:r>
              <a:rPr lang="hr-HR" sz="1600" dirty="0"/>
              <a:t> </a:t>
            </a:r>
            <a:r>
              <a:rPr lang="hr-HR" sz="1600" dirty="0" err="1"/>
              <a:t>electron</a:t>
            </a:r>
            <a:r>
              <a:rPr lang="hr-HR" sz="1600" dirty="0"/>
              <a:t> transfer </a:t>
            </a:r>
            <a:r>
              <a:rPr lang="hr-HR" sz="1600" dirty="0" err="1"/>
              <a:t>chain</a:t>
            </a:r>
            <a:r>
              <a:rPr lang="hr-HR" sz="1600" dirty="0"/>
              <a:t>)</a:t>
            </a:r>
            <a:endParaRPr lang="en-US" sz="1600" dirty="0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2F54A593-122C-4B10-9866-2825D341B5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389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345"/>
    </mc:Choice>
    <mc:Fallback xmlns="">
      <p:transition spd="slow" advTm="433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Diagram 9"/>
          <p:cNvGraphicFramePr/>
          <p:nvPr>
            <p:extLst>
              <p:ext uri="{D42A27DB-BD31-4B8C-83A1-F6EECF244321}">
                <p14:modId xmlns:p14="http://schemas.microsoft.com/office/powerpoint/2010/main" val="19079852"/>
              </p:ext>
            </p:extLst>
          </p:nvPr>
        </p:nvGraphicFramePr>
        <p:xfrm>
          <a:off x="539552" y="188640"/>
          <a:ext cx="7668344" cy="7503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2292" name="Rectangle 8"/>
          <p:cNvSpPr>
            <a:spLocks noChangeArrowheads="1"/>
          </p:cNvSpPr>
          <p:nvPr/>
        </p:nvSpPr>
        <p:spPr bwMode="auto">
          <a:xfrm>
            <a:off x="289396" y="6013531"/>
            <a:ext cx="4319588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sr-Latn-RS" sz="1200" dirty="0">
                <a:latin typeface="Academy Engraved LET" pitchFamily="2" charset="0"/>
                <a:hlinkClick r:id="rId9"/>
              </a:rPr>
              <a:t>http://www.wiley.com/college/pratt/0471393878/student/animations/membrane_transport/index.html</a:t>
            </a:r>
            <a:r>
              <a:rPr lang="hr-HR" altLang="sr-Latn-RS" sz="1200" dirty="0">
                <a:latin typeface="Academy Engraved LET" pitchFamily="2" charset="0"/>
              </a:rPr>
              <a:t> </a:t>
            </a:r>
          </a:p>
          <a:p>
            <a:pPr lvl="1" eaLnBrk="1" hangingPunct="1">
              <a:buFontTx/>
              <a:buChar char="•"/>
            </a:pPr>
            <a:r>
              <a:rPr lang="hr-HR" altLang="sr-Latn-RS" sz="1200" dirty="0">
                <a:latin typeface="Academy Engraved LET" pitchFamily="2" charset="0"/>
              </a:rPr>
              <a:t> </a:t>
            </a:r>
            <a:r>
              <a:rPr lang="hr-HR" altLang="sr-Latn-RS" sz="1200" dirty="0" err="1">
                <a:latin typeface="Academy Engraved LET" pitchFamily="2" charset="0"/>
              </a:rPr>
              <a:t>section</a:t>
            </a:r>
            <a:r>
              <a:rPr lang="hr-HR" altLang="sr-Latn-RS" sz="1200" dirty="0">
                <a:latin typeface="Academy Engraved LET" pitchFamily="2" charset="0"/>
              </a:rPr>
              <a:t> 3</a:t>
            </a:r>
            <a:endParaRPr lang="en-US" altLang="sr-Latn-RS" sz="1200" dirty="0">
              <a:latin typeface="Academy Engraved LET" pitchFamily="2" charset="0"/>
            </a:endParaRPr>
          </a:p>
        </p:txBody>
      </p:sp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268760"/>
            <a:ext cx="5813297" cy="432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04248" y="4005064"/>
            <a:ext cx="1944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err="1"/>
              <a:t>Just</a:t>
            </a:r>
            <a:r>
              <a:rPr lang="hr-HR" dirty="0"/>
              <a:t> a membrane- </a:t>
            </a:r>
            <a:r>
              <a:rPr lang="hr-HR" dirty="0" err="1"/>
              <a:t>without</a:t>
            </a:r>
            <a:r>
              <a:rPr lang="hr-HR" dirty="0"/>
              <a:t> </a:t>
            </a:r>
            <a:r>
              <a:rPr lang="hr-HR" dirty="0" err="1"/>
              <a:t>transporters</a:t>
            </a:r>
            <a:endParaRPr lang="hr-HR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B74A457C-6D9E-4968-847A-D350E4ADB1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324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098"/>
    </mc:Choice>
    <mc:Fallback xmlns="">
      <p:transition spd="slow" advTm="420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60648"/>
            <a:ext cx="5112568" cy="6409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0BF2D86-75C3-4270-8933-0F5B90490C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448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392"/>
    </mc:Choice>
    <mc:Fallback xmlns="">
      <p:transition spd="slow" advTm="293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115888"/>
            <a:ext cx="7772400" cy="1143000"/>
          </a:xfrm>
        </p:spPr>
        <p:txBody>
          <a:bodyPr/>
          <a:lstStyle/>
          <a:p>
            <a:r>
              <a:rPr lang="en-US" altLang="sr-Latn-RS" dirty="0" err="1">
                <a:latin typeface="Arial" charset="0"/>
              </a:rPr>
              <a:t>Metaboli</a:t>
            </a:r>
            <a:r>
              <a:rPr lang="hr-HR" altLang="sr-Latn-RS" dirty="0" err="1">
                <a:latin typeface="Arial" charset="0"/>
              </a:rPr>
              <a:t>sm</a:t>
            </a:r>
            <a:endParaRPr lang="en-US" altLang="sr-Latn-RS" dirty="0">
              <a:latin typeface="Arial" charset="0"/>
            </a:endParaRP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50825" y="1125538"/>
            <a:ext cx="4876800" cy="5183187"/>
          </a:xfrm>
        </p:spPr>
        <p:txBody>
          <a:bodyPr>
            <a:normAutofit/>
          </a:bodyPr>
          <a:lstStyle/>
          <a:p>
            <a:r>
              <a:rPr lang="en-US" altLang="sr-Latn-RS" sz="2800" dirty="0">
                <a:latin typeface="Arial" charset="0"/>
              </a:rPr>
              <a:t>is the set of life-sustaining chemical transformations within the cells of organisms</a:t>
            </a:r>
            <a:endParaRPr lang="hr-HR" altLang="sr-Latn-RS" sz="2800" dirty="0">
              <a:latin typeface="Arial" charset="0"/>
            </a:endParaRPr>
          </a:p>
          <a:p>
            <a:r>
              <a:rPr lang="hr-HR" altLang="sr-Latn-RS" sz="2800" dirty="0">
                <a:latin typeface="Arial" charset="0"/>
              </a:rPr>
              <a:t> M</a:t>
            </a:r>
            <a:r>
              <a:rPr lang="en-US" altLang="sr-Latn-RS" sz="2800" dirty="0" err="1">
                <a:latin typeface="Arial" charset="0"/>
              </a:rPr>
              <a:t>anages</a:t>
            </a:r>
            <a:r>
              <a:rPr lang="en-US" altLang="sr-Latn-RS" sz="2800" dirty="0">
                <a:latin typeface="Arial" charset="0"/>
              </a:rPr>
              <a:t> </a:t>
            </a:r>
            <a:r>
              <a:rPr lang="hr-HR" altLang="sr-Latn-RS" sz="2800" dirty="0" err="1">
                <a:latin typeface="Arial" charset="0"/>
              </a:rPr>
              <a:t>and</a:t>
            </a:r>
            <a:r>
              <a:rPr lang="hr-HR" altLang="sr-Latn-RS" sz="2800" dirty="0">
                <a:latin typeface="Arial" charset="0"/>
              </a:rPr>
              <a:t> </a:t>
            </a:r>
            <a:r>
              <a:rPr lang="en-US" altLang="sr-Latn-RS" sz="2800" dirty="0">
                <a:latin typeface="Arial" charset="0"/>
              </a:rPr>
              <a:t>establishes the relationships between the bio</a:t>
            </a:r>
            <a:r>
              <a:rPr lang="hr-HR" altLang="sr-Latn-RS" sz="2800" dirty="0">
                <a:latin typeface="Arial" charset="0"/>
              </a:rPr>
              <a:t>-</a:t>
            </a:r>
            <a:r>
              <a:rPr lang="en-US" altLang="sr-Latn-RS" sz="2800" dirty="0">
                <a:latin typeface="Arial" charset="0"/>
              </a:rPr>
              <a:t>macromolecules of the energy state within the cell</a:t>
            </a:r>
            <a:endParaRPr lang="hr-HR" altLang="sr-Latn-RS" sz="2800" dirty="0">
              <a:latin typeface="Arial" charset="0"/>
            </a:endParaRPr>
          </a:p>
          <a:p>
            <a:pPr lvl="1"/>
            <a:r>
              <a:rPr lang="hr-HR" altLang="sr-Latn-RS" sz="2000" dirty="0" err="1">
                <a:latin typeface="Arial" charset="0"/>
              </a:rPr>
              <a:t>Catabolic</a:t>
            </a:r>
            <a:r>
              <a:rPr lang="hr-HR" altLang="sr-Latn-RS" sz="2000" dirty="0">
                <a:latin typeface="Arial" charset="0"/>
              </a:rPr>
              <a:t> </a:t>
            </a:r>
            <a:r>
              <a:rPr lang="hr-HR" altLang="sr-Latn-RS" sz="2000" dirty="0" err="1">
                <a:latin typeface="Arial" charset="0"/>
              </a:rPr>
              <a:t>pathways</a:t>
            </a:r>
            <a:endParaRPr lang="en-US" altLang="sr-Latn-RS" sz="1600" dirty="0">
              <a:latin typeface="Arial" charset="0"/>
            </a:endParaRPr>
          </a:p>
          <a:p>
            <a:pPr lvl="1"/>
            <a:r>
              <a:rPr lang="hr-HR" altLang="sr-Latn-RS" sz="2000" dirty="0" err="1">
                <a:latin typeface="Arial" charset="0"/>
              </a:rPr>
              <a:t>Anaboliyc</a:t>
            </a:r>
            <a:r>
              <a:rPr lang="hr-HR" altLang="sr-Latn-RS" sz="2000" dirty="0">
                <a:latin typeface="Arial" charset="0"/>
              </a:rPr>
              <a:t> </a:t>
            </a:r>
            <a:r>
              <a:rPr lang="hr-HR" altLang="sr-Latn-RS" sz="2000" dirty="0" err="1">
                <a:latin typeface="Arial" charset="0"/>
              </a:rPr>
              <a:t>pathways</a:t>
            </a:r>
            <a:endParaRPr lang="en-US" altLang="sr-Latn-RS" sz="2000" dirty="0">
              <a:latin typeface="Arial" charset="0"/>
            </a:endParaRPr>
          </a:p>
        </p:txBody>
      </p:sp>
      <p:pic>
        <p:nvPicPr>
          <p:cNvPr id="7172" name="Picture 6" descr="6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52120" y="1208088"/>
            <a:ext cx="3292475" cy="4114800"/>
          </a:xfrm>
        </p:spPr>
      </p:pic>
      <p:sp>
        <p:nvSpPr>
          <p:cNvPr id="7173" name="Right Brace 1"/>
          <p:cNvSpPr>
            <a:spLocks/>
          </p:cNvSpPr>
          <p:nvPr/>
        </p:nvSpPr>
        <p:spPr bwMode="auto">
          <a:xfrm>
            <a:off x="3635375" y="5157788"/>
            <a:ext cx="215900" cy="792162"/>
          </a:xfrm>
          <a:prstGeom prst="rightBrace">
            <a:avLst>
              <a:gd name="adj1" fmla="val 8340"/>
              <a:gd name="adj2" fmla="val 50000"/>
            </a:avLst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hr-HR" altLang="sr-Latn-RS" sz="2400"/>
          </a:p>
        </p:txBody>
      </p:sp>
      <p:sp>
        <p:nvSpPr>
          <p:cNvPr id="7174" name="TextBox 3"/>
          <p:cNvSpPr txBox="1">
            <a:spLocks noChangeArrowheads="1"/>
          </p:cNvSpPr>
          <p:nvPr/>
        </p:nvSpPr>
        <p:spPr bwMode="auto">
          <a:xfrm>
            <a:off x="3960813" y="5322888"/>
            <a:ext cx="20875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r-HR" altLang="sr-Latn-RS" sz="2400" dirty="0" err="1"/>
              <a:t>Amphybolyc</a:t>
            </a:r>
            <a:endParaRPr lang="hr-HR" altLang="sr-Latn-RS" sz="2400" dirty="0"/>
          </a:p>
        </p:txBody>
      </p:sp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" y="6092825"/>
            <a:ext cx="802322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1F74B36-B2E5-4408-B108-4705B8D5D2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027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787"/>
    </mc:Choice>
    <mc:Fallback xmlns="">
      <p:transition spd="slow" advTm="337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1065213" y="188913"/>
            <a:ext cx="7772400" cy="1143000"/>
          </a:xfrm>
        </p:spPr>
        <p:txBody>
          <a:bodyPr/>
          <a:lstStyle/>
          <a:p>
            <a:r>
              <a:rPr lang="hr-HR" altLang="sr-Latn-RS" dirty="0" err="1"/>
              <a:t>Catabolism</a:t>
            </a:r>
            <a:endParaRPr lang="en-US" altLang="sr-Latn-RS" dirty="0"/>
          </a:p>
        </p:txBody>
      </p:sp>
      <p:sp>
        <p:nvSpPr>
          <p:cNvPr id="15363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3635375" y="1981200"/>
            <a:ext cx="5356225" cy="4114800"/>
          </a:xfrm>
        </p:spPr>
        <p:txBody>
          <a:bodyPr>
            <a:normAutofit/>
          </a:bodyPr>
          <a:lstStyle/>
          <a:p>
            <a:r>
              <a:rPr lang="en-US" sz="2800" dirty="0"/>
              <a:t>the breakdown of complex molecules in living organisms to form simpler ones, together with the release of energy; destructive metabolism</a:t>
            </a:r>
          </a:p>
          <a:p>
            <a:r>
              <a:rPr lang="en-US" altLang="sr-Latn-RS" sz="2800" dirty="0"/>
              <a:t>Enables releasing of reductive elements for cellular respiration</a:t>
            </a:r>
          </a:p>
          <a:p>
            <a:endParaRPr lang="en-US" altLang="sr-Latn-RS" sz="2800" dirty="0"/>
          </a:p>
          <a:p>
            <a:r>
              <a:rPr lang="en-US" altLang="sr-Latn-RS" sz="2000" dirty="0"/>
              <a:t>C</a:t>
            </a:r>
            <a:r>
              <a:rPr lang="en-US" altLang="sr-Latn-RS" sz="2000" baseline="-25000" dirty="0"/>
              <a:t>6</a:t>
            </a:r>
            <a:r>
              <a:rPr lang="en-US" altLang="sr-Latn-RS" sz="2000" dirty="0"/>
              <a:t>H</a:t>
            </a:r>
            <a:r>
              <a:rPr lang="en-US" altLang="sr-Latn-RS" sz="2000" baseline="-25000" dirty="0"/>
              <a:t>12</a:t>
            </a:r>
            <a:r>
              <a:rPr lang="en-US" altLang="sr-Latn-RS" sz="2000" dirty="0"/>
              <a:t>0</a:t>
            </a:r>
            <a:r>
              <a:rPr lang="en-US" altLang="sr-Latn-RS" sz="2000" baseline="-25000" dirty="0"/>
              <a:t>6</a:t>
            </a:r>
            <a:r>
              <a:rPr lang="en-US" altLang="sr-Latn-RS" sz="2000" dirty="0"/>
              <a:t> + 6O</a:t>
            </a:r>
            <a:r>
              <a:rPr lang="en-US" altLang="sr-Latn-RS" sz="2000" baseline="-25000" dirty="0"/>
              <a:t>2</a:t>
            </a:r>
            <a:r>
              <a:rPr lang="en-US" altLang="sr-Latn-RS" sz="2000" dirty="0">
                <a:sym typeface="Symbol" pitchFamily="18" charset="2"/>
              </a:rPr>
              <a:t>6CO</a:t>
            </a:r>
            <a:r>
              <a:rPr lang="en-US" altLang="sr-Latn-RS" sz="2000" baseline="-25000" dirty="0">
                <a:sym typeface="Symbol" pitchFamily="18" charset="2"/>
              </a:rPr>
              <a:t>2</a:t>
            </a:r>
            <a:r>
              <a:rPr lang="en-US" altLang="sr-Latn-RS" sz="2000" dirty="0">
                <a:sym typeface="Symbol" pitchFamily="18" charset="2"/>
              </a:rPr>
              <a:t> +6H</a:t>
            </a:r>
            <a:r>
              <a:rPr lang="en-US" altLang="sr-Latn-RS" sz="2000" baseline="-25000" dirty="0">
                <a:sym typeface="Symbol" pitchFamily="18" charset="2"/>
              </a:rPr>
              <a:t>2</a:t>
            </a:r>
            <a:r>
              <a:rPr lang="en-US" altLang="sr-Latn-RS" sz="2000" dirty="0">
                <a:sym typeface="Symbol" pitchFamily="18" charset="2"/>
              </a:rPr>
              <a:t>0 + </a:t>
            </a:r>
            <a:r>
              <a:rPr lang="hr-HR" altLang="sr-Latn-RS" sz="2000" dirty="0" err="1">
                <a:sym typeface="Symbol" pitchFamily="18" charset="2"/>
              </a:rPr>
              <a:t>energy</a:t>
            </a:r>
            <a:endParaRPr lang="en-US" altLang="sr-Latn-RS" sz="2800" dirty="0"/>
          </a:p>
        </p:txBody>
      </p:sp>
      <p:pic>
        <p:nvPicPr>
          <p:cNvPr id="1536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620713"/>
            <a:ext cx="2592387" cy="585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251520" y="6525344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800" dirty="0">
                <a:solidFill>
                  <a:prstClr val="black"/>
                </a:solidFill>
              </a:rPr>
              <a:t>D. L. Nelson, M. M. Cox: </a:t>
            </a:r>
            <a:r>
              <a:rPr lang="en-US" sz="800" dirty="0" err="1">
                <a:solidFill>
                  <a:prstClr val="black"/>
                </a:solidFill>
              </a:rPr>
              <a:t>Lehninger</a:t>
            </a:r>
            <a:r>
              <a:rPr lang="en-US" sz="800" dirty="0">
                <a:solidFill>
                  <a:prstClr val="black"/>
                </a:solidFill>
              </a:rPr>
              <a:t> Principles of </a:t>
            </a:r>
            <a:r>
              <a:rPr lang="en-US" sz="800" dirty="0" err="1">
                <a:solidFill>
                  <a:prstClr val="black"/>
                </a:solidFill>
              </a:rPr>
              <a:t>Biochemistry,Worth</a:t>
            </a:r>
            <a:r>
              <a:rPr lang="en-US" sz="800" dirty="0">
                <a:solidFill>
                  <a:prstClr val="black"/>
                </a:solidFill>
              </a:rPr>
              <a:t> Publishers; New York 2006.</a:t>
            </a:r>
            <a:endParaRPr lang="hr-HR" sz="800" dirty="0">
              <a:solidFill>
                <a:prstClr val="black"/>
              </a:solidFill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264531D-2F79-47B2-AAD1-EBF9AEECB2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138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719"/>
    </mc:Choice>
    <mc:Fallback xmlns="">
      <p:transition spd="slow" advTm="227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r-HR" altLang="sr-Latn-RS" dirty="0" err="1"/>
              <a:t>Anabolism</a:t>
            </a:r>
            <a:endParaRPr lang="en-US" altLang="sr-Latn-RS" dirty="0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23850" y="1989138"/>
            <a:ext cx="4419600" cy="4114800"/>
          </a:xfrm>
        </p:spPr>
        <p:txBody>
          <a:bodyPr/>
          <a:lstStyle/>
          <a:p>
            <a:r>
              <a:rPr lang="en-US" altLang="sr-Latn-RS" sz="2800" dirty="0"/>
              <a:t>the synthesis of complex molecules in living organisms from simpler ones together with the storage of energy; constructive metabolism.</a:t>
            </a:r>
          </a:p>
          <a:p>
            <a:r>
              <a:rPr lang="hr-HR" altLang="sr-Latn-RS" sz="2800" dirty="0" err="1"/>
              <a:t>polimerization</a:t>
            </a:r>
            <a:endParaRPr lang="en-US" altLang="sr-Latn-RS" sz="2800" dirty="0"/>
          </a:p>
        </p:txBody>
      </p:sp>
      <p:sp>
        <p:nvSpPr>
          <p:cNvPr id="16388" name="ClipArt Placeholder 1"/>
          <p:cNvSpPr>
            <a:spLocks noGrp="1" noTextEdit="1"/>
          </p:cNvSpPr>
          <p:nvPr>
            <p:ph type="clipArt" sz="half" idx="2"/>
          </p:nvPr>
        </p:nvSpPr>
        <p:spPr/>
      </p:sp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1844675"/>
            <a:ext cx="3773488" cy="483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35DFF34-E970-4959-8F18-1F8F8AAC87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611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826"/>
    </mc:Choice>
    <mc:Fallback xmlns="">
      <p:transition spd="slow" advTm="328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115888"/>
            <a:ext cx="5700712" cy="647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0" y="2057400"/>
            <a:ext cx="29718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hr-HR" altLang="sr-Latn-RS" sz="2400" dirty="0" err="1">
                <a:solidFill>
                  <a:srgbClr val="006699"/>
                </a:solidFill>
                <a:latin typeface="Lucida Sans" pitchFamily="34" charset="0"/>
              </a:rPr>
              <a:t>Metabolic</a:t>
            </a:r>
            <a:r>
              <a:rPr lang="hr-HR" altLang="sr-Latn-RS" sz="2400" dirty="0">
                <a:solidFill>
                  <a:srgbClr val="006699"/>
                </a:solidFill>
                <a:latin typeface="Lucida Sans" pitchFamily="34" charset="0"/>
              </a:rPr>
              <a:t> </a:t>
            </a:r>
            <a:r>
              <a:rPr lang="hr-HR" altLang="sr-Latn-RS" sz="2400" dirty="0" err="1">
                <a:solidFill>
                  <a:srgbClr val="006699"/>
                </a:solidFill>
                <a:latin typeface="Lucida Sans" pitchFamily="34" charset="0"/>
              </a:rPr>
              <a:t>reactions</a:t>
            </a:r>
            <a:endParaRPr lang="en-GB" altLang="sr-Latn-RS" sz="2400" dirty="0">
              <a:solidFill>
                <a:srgbClr val="006699"/>
              </a:solidFill>
              <a:latin typeface="Lucida Sans" pitchFamily="34" charset="0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BA2E6E8-8829-4E39-B201-CF08470877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882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389"/>
    </mc:Choice>
    <mc:Fallback xmlns="">
      <p:transition spd="slow" advTm="623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88913"/>
            <a:ext cx="2554288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17" r="1637" b="23170"/>
          <a:stretch>
            <a:fillRect/>
          </a:stretch>
        </p:blipFill>
        <p:spPr bwMode="auto">
          <a:xfrm>
            <a:off x="2339975" y="4797425"/>
            <a:ext cx="4497388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DBCF1028-57C2-4B8D-8DE2-E27050FB3B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586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598"/>
    </mc:Choice>
    <mc:Fallback xmlns="">
      <p:transition spd="slow" advTm="255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8" y="376238"/>
            <a:ext cx="8085137" cy="610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251520" y="6525344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800" dirty="0">
                <a:solidFill>
                  <a:prstClr val="black"/>
                </a:solidFill>
              </a:rPr>
              <a:t>D. L. Nelson, M. M. Cox: </a:t>
            </a:r>
            <a:r>
              <a:rPr lang="en-US" sz="800" dirty="0" err="1">
                <a:solidFill>
                  <a:prstClr val="black"/>
                </a:solidFill>
              </a:rPr>
              <a:t>Lehninger</a:t>
            </a:r>
            <a:r>
              <a:rPr lang="en-US" sz="800" dirty="0">
                <a:solidFill>
                  <a:prstClr val="black"/>
                </a:solidFill>
              </a:rPr>
              <a:t> Principles of </a:t>
            </a:r>
            <a:r>
              <a:rPr lang="en-US" sz="800" dirty="0" err="1">
                <a:solidFill>
                  <a:prstClr val="black"/>
                </a:solidFill>
              </a:rPr>
              <a:t>Biochemistry,Worth</a:t>
            </a:r>
            <a:r>
              <a:rPr lang="en-US" sz="800" dirty="0">
                <a:solidFill>
                  <a:prstClr val="black"/>
                </a:solidFill>
              </a:rPr>
              <a:t> Publishers; New York 2006.</a:t>
            </a:r>
            <a:endParaRPr lang="hr-HR" sz="800" dirty="0">
              <a:solidFill>
                <a:prstClr val="black"/>
              </a:solidFill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F44E2222-FF6B-43C7-836B-892988BA97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316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302"/>
    </mc:Choice>
    <mc:Fallback xmlns="">
      <p:transition spd="slow" advTm="273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49275"/>
            <a:ext cx="2506663" cy="362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2500313"/>
            <a:ext cx="3321050" cy="3897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908050"/>
            <a:ext cx="2403475" cy="3432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293" name="TextBox 1"/>
          <p:cNvSpPr txBox="1">
            <a:spLocks noChangeArrowheads="1"/>
          </p:cNvSpPr>
          <p:nvPr/>
        </p:nvSpPr>
        <p:spPr bwMode="auto">
          <a:xfrm>
            <a:off x="3563888" y="677069"/>
            <a:ext cx="24479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r-HR" altLang="sr-Latn-RS" sz="2400" dirty="0">
                <a:latin typeface="Algerian" pitchFamily="82" charset="0"/>
                <a:cs typeface="Aharoni" pitchFamily="2" charset="-79"/>
              </a:rPr>
              <a:t>LIVER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097639A-1BFE-4453-BE26-7C620E7FAE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96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437"/>
    </mc:Choice>
    <mc:Fallback xmlns="">
      <p:transition spd="slow" advTm="314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 attendance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Mandatory</a:t>
            </a:r>
            <a:endParaRPr lang="hr-HR" dirty="0" smtClean="0"/>
          </a:p>
          <a:p>
            <a:r>
              <a:rPr lang="hr-HR" dirty="0" err="1" smtClean="0"/>
              <a:t>Over</a:t>
            </a:r>
            <a:r>
              <a:rPr lang="hr-HR" dirty="0" smtClean="0"/>
              <a:t> </a:t>
            </a:r>
            <a:r>
              <a:rPr lang="hr-HR" dirty="0" err="1" smtClean="0"/>
              <a:t>zoom-aplication</a:t>
            </a:r>
            <a:r>
              <a:rPr lang="hr-HR" dirty="0" smtClean="0"/>
              <a:t> </a:t>
            </a:r>
            <a:r>
              <a:rPr lang="hr-HR" dirty="0" err="1" smtClean="0"/>
              <a:t>received</a:t>
            </a:r>
            <a:r>
              <a:rPr lang="hr-HR" dirty="0" smtClean="0"/>
              <a:t> </a:t>
            </a:r>
            <a:r>
              <a:rPr lang="hr-HR" dirty="0" err="1" smtClean="0"/>
              <a:t>with</a:t>
            </a:r>
            <a:r>
              <a:rPr lang="hr-HR" dirty="0" smtClean="0"/>
              <a:t> </a:t>
            </a:r>
            <a:r>
              <a:rPr lang="hr-HR" dirty="0" err="1" smtClean="0"/>
              <a:t>schedule</a:t>
            </a:r>
            <a:endParaRPr lang="en-US" dirty="0"/>
          </a:p>
          <a:p>
            <a:r>
              <a:rPr lang="hr-HR" dirty="0" err="1"/>
              <a:t>Follow</a:t>
            </a:r>
            <a:r>
              <a:rPr lang="hr-HR" dirty="0"/>
              <a:t> </a:t>
            </a:r>
            <a:r>
              <a:rPr lang="hr-HR" dirty="0" err="1"/>
              <a:t>the</a:t>
            </a:r>
            <a:r>
              <a:rPr lang="hr-HR" dirty="0"/>
              <a:t> </a:t>
            </a:r>
            <a:r>
              <a:rPr lang="hr-HR" dirty="0" err="1"/>
              <a:t>presentation</a:t>
            </a:r>
            <a:r>
              <a:rPr lang="hr-HR" dirty="0"/>
              <a:t> at </a:t>
            </a:r>
            <a:r>
              <a:rPr lang="hr-HR" dirty="0" err="1"/>
              <a:t>the</a:t>
            </a:r>
            <a:r>
              <a:rPr lang="hr-HR" dirty="0"/>
              <a:t> </a:t>
            </a:r>
            <a:r>
              <a:rPr lang="hr-HR" dirty="0" err="1"/>
              <a:t>repository</a:t>
            </a:r>
            <a:r>
              <a:rPr lang="hr-HR" dirty="0"/>
              <a:t>, </a:t>
            </a:r>
            <a:r>
              <a:rPr lang="hr-HR" dirty="0" err="1"/>
              <a:t>day</a:t>
            </a:r>
            <a:r>
              <a:rPr lang="hr-HR" dirty="0"/>
              <a:t> </a:t>
            </a:r>
            <a:r>
              <a:rPr lang="hr-HR" dirty="0" err="1"/>
              <a:t>by</a:t>
            </a:r>
            <a:r>
              <a:rPr lang="hr-HR" dirty="0"/>
              <a:t> </a:t>
            </a:r>
            <a:r>
              <a:rPr lang="hr-HR" dirty="0" err="1"/>
              <a:t>day</a:t>
            </a:r>
            <a:r>
              <a:rPr lang="hr-HR" dirty="0"/>
              <a:t>, </a:t>
            </a:r>
            <a:r>
              <a:rPr lang="hr-HR" dirty="0" err="1"/>
              <a:t>according</a:t>
            </a:r>
            <a:r>
              <a:rPr lang="hr-HR" dirty="0"/>
              <a:t> </a:t>
            </a:r>
            <a:r>
              <a:rPr lang="hr-HR" dirty="0" err="1"/>
              <a:t>the</a:t>
            </a:r>
            <a:r>
              <a:rPr lang="hr-HR" dirty="0"/>
              <a:t> </a:t>
            </a:r>
            <a:r>
              <a:rPr lang="hr-HR" dirty="0" err="1" smtClean="0"/>
              <a:t>schedule</a:t>
            </a:r>
            <a:endParaRPr lang="hr-HR" dirty="0"/>
          </a:p>
          <a:p>
            <a:r>
              <a:rPr lang="hr-HR" dirty="0"/>
              <a:t>Make </a:t>
            </a:r>
            <a:r>
              <a:rPr lang="hr-HR" dirty="0" err="1"/>
              <a:t>your</a:t>
            </a:r>
            <a:r>
              <a:rPr lang="hr-HR" dirty="0"/>
              <a:t> notes for </a:t>
            </a:r>
            <a:r>
              <a:rPr lang="hr-HR" dirty="0" err="1"/>
              <a:t>discussion</a:t>
            </a:r>
            <a:r>
              <a:rPr lang="hr-HR" dirty="0"/>
              <a:t> </a:t>
            </a:r>
            <a:r>
              <a:rPr lang="hr-HR" dirty="0" err="1"/>
              <a:t>with</a:t>
            </a:r>
            <a:r>
              <a:rPr lang="hr-HR" dirty="0"/>
              <a:t> </a:t>
            </a:r>
            <a:r>
              <a:rPr lang="hr-HR" dirty="0" err="1" smtClean="0"/>
              <a:t>us</a:t>
            </a:r>
            <a:endParaRPr lang="hr-HR" dirty="0"/>
          </a:p>
          <a:p>
            <a:pPr marL="0" indent="0">
              <a:buNone/>
            </a:pPr>
            <a:endParaRPr lang="hr-HR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7712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309"/>
    </mc:Choice>
    <mc:Fallback xmlns="">
      <p:transition spd="slow" advTm="65309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844675"/>
            <a:ext cx="4221162" cy="3529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4363" y="908050"/>
            <a:ext cx="2736850" cy="532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16" name="TextBox 3"/>
          <p:cNvSpPr txBox="1">
            <a:spLocks noChangeArrowheads="1"/>
          </p:cNvSpPr>
          <p:nvPr/>
        </p:nvSpPr>
        <p:spPr bwMode="auto">
          <a:xfrm>
            <a:off x="3246438" y="677863"/>
            <a:ext cx="24479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r-HR" altLang="sr-Latn-RS" sz="2400" dirty="0" err="1">
                <a:latin typeface="Algerian" pitchFamily="82" charset="0"/>
                <a:cs typeface="Aharoni" pitchFamily="2" charset="-79"/>
              </a:rPr>
              <a:t>muscles</a:t>
            </a:r>
            <a:endParaRPr lang="hr-HR" altLang="sr-Latn-RS" sz="2400" dirty="0">
              <a:latin typeface="Algerian" pitchFamily="82" charset="0"/>
              <a:cs typeface="Aharoni" pitchFamily="2" charset="-79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51520" y="6525344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800" dirty="0">
                <a:solidFill>
                  <a:prstClr val="black"/>
                </a:solidFill>
              </a:rPr>
              <a:t>D. L. Nelson, M. M. Cox: </a:t>
            </a:r>
            <a:r>
              <a:rPr lang="en-US" sz="800" dirty="0" err="1">
                <a:solidFill>
                  <a:prstClr val="black"/>
                </a:solidFill>
              </a:rPr>
              <a:t>Lehninger</a:t>
            </a:r>
            <a:r>
              <a:rPr lang="en-US" sz="800" dirty="0">
                <a:solidFill>
                  <a:prstClr val="black"/>
                </a:solidFill>
              </a:rPr>
              <a:t> Principles of </a:t>
            </a:r>
            <a:r>
              <a:rPr lang="en-US" sz="800" dirty="0" err="1">
                <a:solidFill>
                  <a:prstClr val="black"/>
                </a:solidFill>
              </a:rPr>
              <a:t>Biochemistry,Worth</a:t>
            </a:r>
            <a:r>
              <a:rPr lang="en-US" sz="800" dirty="0">
                <a:solidFill>
                  <a:prstClr val="black"/>
                </a:solidFill>
              </a:rPr>
              <a:t> Publishers; New York 2006.</a:t>
            </a:r>
            <a:endParaRPr lang="hr-HR" sz="800" dirty="0">
              <a:solidFill>
                <a:prstClr val="black"/>
              </a:solidFill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8F8162F1-D00A-4958-BED3-83A3CDD516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733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450"/>
    </mc:Choice>
    <mc:Fallback xmlns="">
      <p:transition spd="slow" advTm="654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1752600"/>
            <a:ext cx="4151313" cy="4392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339" name="TextBox 3"/>
          <p:cNvSpPr txBox="1">
            <a:spLocks noChangeArrowheads="1"/>
          </p:cNvSpPr>
          <p:nvPr/>
        </p:nvSpPr>
        <p:spPr bwMode="auto">
          <a:xfrm>
            <a:off x="3246438" y="677863"/>
            <a:ext cx="24479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r-HR" altLang="sr-Latn-RS" sz="2400" dirty="0" err="1">
                <a:latin typeface="Algerian" pitchFamily="82" charset="0"/>
                <a:cs typeface="Aharoni" pitchFamily="2" charset="-79"/>
              </a:rPr>
              <a:t>brain</a:t>
            </a:r>
            <a:endParaRPr lang="hr-HR" altLang="sr-Latn-RS" sz="2400" dirty="0">
              <a:latin typeface="Algerian" pitchFamily="82" charset="0"/>
              <a:cs typeface="Aharoni" pitchFamily="2" charset="-79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51520" y="6525344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800" dirty="0">
                <a:solidFill>
                  <a:prstClr val="black"/>
                </a:solidFill>
              </a:rPr>
              <a:t>D. L. Nelson, M. M. Cox: </a:t>
            </a:r>
            <a:r>
              <a:rPr lang="en-US" sz="800" dirty="0" err="1">
                <a:solidFill>
                  <a:prstClr val="black"/>
                </a:solidFill>
              </a:rPr>
              <a:t>Lehninger</a:t>
            </a:r>
            <a:r>
              <a:rPr lang="en-US" sz="800" dirty="0">
                <a:solidFill>
                  <a:prstClr val="black"/>
                </a:solidFill>
              </a:rPr>
              <a:t> Principles of </a:t>
            </a:r>
            <a:r>
              <a:rPr lang="en-US" sz="800" dirty="0" err="1">
                <a:solidFill>
                  <a:prstClr val="black"/>
                </a:solidFill>
              </a:rPr>
              <a:t>Biochemistry,Worth</a:t>
            </a:r>
            <a:r>
              <a:rPr lang="en-US" sz="800" dirty="0">
                <a:solidFill>
                  <a:prstClr val="black"/>
                </a:solidFill>
              </a:rPr>
              <a:t> Publishers; New York 2006.</a:t>
            </a:r>
            <a:endParaRPr lang="hr-HR" sz="800" dirty="0">
              <a:solidFill>
                <a:prstClr val="black"/>
              </a:solidFill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D7B7076B-A517-49A7-9C33-B709D9B2D5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41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167"/>
    </mc:Choice>
    <mc:Fallback xmlns="">
      <p:transition spd="slow" advTm="391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 descr="F13_10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300" y="698500"/>
            <a:ext cx="7643813" cy="546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2987824" y="6525344"/>
            <a:ext cx="5616624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sr-Latn-RS" sz="800" dirty="0"/>
              <a:t>T. E. Devlin: Textbook of Biochemistry with Clinical Correlations, John Wiley and Sons Inc., 2002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E0F190E-2896-4D32-87EB-300DAC71EB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144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083"/>
    </mc:Choice>
    <mc:Fallback xmlns="">
      <p:transition spd="slow" advTm="1030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4"/>
          <p:cNvSpPr txBox="1">
            <a:spLocks/>
          </p:cNvSpPr>
          <p:nvPr/>
        </p:nvSpPr>
        <p:spPr>
          <a:xfrm>
            <a:off x="685800" y="1981200"/>
            <a:ext cx="7772400" cy="41148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000" dirty="0">
                <a:solidFill>
                  <a:prstClr val="black"/>
                </a:solidFill>
              </a:rPr>
              <a:t>D. L. Nelson, M. M. Cox: </a:t>
            </a:r>
            <a:r>
              <a:rPr lang="en-US" sz="2000" dirty="0" err="1">
                <a:solidFill>
                  <a:prstClr val="black"/>
                </a:solidFill>
              </a:rPr>
              <a:t>Lehninger</a:t>
            </a:r>
            <a:r>
              <a:rPr lang="en-US" sz="2000" dirty="0">
                <a:solidFill>
                  <a:prstClr val="black"/>
                </a:solidFill>
              </a:rPr>
              <a:t> Principles of </a:t>
            </a:r>
            <a:r>
              <a:rPr lang="en-US" sz="2000" dirty="0" err="1">
                <a:solidFill>
                  <a:prstClr val="black"/>
                </a:solidFill>
              </a:rPr>
              <a:t>Biochemistry,Worth</a:t>
            </a:r>
            <a:r>
              <a:rPr lang="en-US" sz="2000" dirty="0">
                <a:solidFill>
                  <a:prstClr val="black"/>
                </a:solidFill>
              </a:rPr>
              <a:t> Publishers; New York 2006.</a:t>
            </a:r>
          </a:p>
          <a:p>
            <a:pPr>
              <a:defRPr/>
            </a:pPr>
            <a:r>
              <a:rPr lang="en-US" sz="2000" dirty="0">
                <a:solidFill>
                  <a:prstClr val="black"/>
                </a:solidFill>
              </a:rPr>
              <a:t>McKee T. and McKee J.R.: Biochemistry: The Molecular Basis of Life. 4th Ed., Oxford University Press, 2009</a:t>
            </a:r>
            <a:endParaRPr lang="en-US" sz="2000" dirty="0">
              <a:solidFill>
                <a:prstClr val="black"/>
              </a:solidFill>
              <a:latin typeface="Calibri"/>
            </a:endParaRPr>
          </a:p>
          <a:p>
            <a:pPr>
              <a:defRPr/>
            </a:pPr>
            <a:r>
              <a:rPr lang="en-US" altLang="sr-Latn-RS" sz="2000" dirty="0" err="1"/>
              <a:t>Stryer</a:t>
            </a:r>
            <a:r>
              <a:rPr lang="en-US" altLang="sr-Latn-RS" sz="2000" dirty="0"/>
              <a:t>, Biochemistry, W. H. Freeman, New York, 2006.</a:t>
            </a:r>
          </a:p>
          <a:p>
            <a:pPr>
              <a:defRPr/>
            </a:pPr>
            <a:r>
              <a:rPr lang="en-US" altLang="sr-Latn-RS" sz="2000" dirty="0"/>
              <a:t>T. E. Devlin: Textbook of Biochemistry with Clinical Correlations, John Wiley and Sons Inc., 2002</a:t>
            </a:r>
          </a:p>
          <a:p>
            <a:pPr>
              <a:defRPr/>
            </a:pPr>
            <a:endParaRPr lang="en-US" altLang="sr-Latn-RS" sz="2000" dirty="0"/>
          </a:p>
          <a:p>
            <a:pPr>
              <a:defRPr/>
            </a:pPr>
            <a:endParaRPr lang="hr-HR" sz="2000" dirty="0">
              <a:solidFill>
                <a:prstClr val="black"/>
              </a:solidFill>
              <a:latin typeface="Calibri"/>
            </a:endParaRPr>
          </a:p>
          <a:p>
            <a:pPr>
              <a:defRPr/>
            </a:pPr>
            <a:endParaRPr lang="hr-HR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2F4F732-F632-414B-87A0-5572E86416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219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982"/>
    </mc:Choice>
    <mc:Fallback xmlns="">
      <p:transition spd="slow" advTm="609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278B90-0C90-4BA5-8257-F3A3021A57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Practical part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5A2405-57A0-40E3-9CBF-23A462D979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endParaRPr lang="en-US" dirty="0" smtClean="0"/>
          </a:p>
          <a:p>
            <a:r>
              <a:rPr lang="en-US" dirty="0" smtClean="0"/>
              <a:t>Manual was uploaded at the repository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PRIOR EACH PRACTICAL STUDENT SHOULD BE AWARE OF THE CONTENT </a:t>
            </a:r>
          </a:p>
          <a:p>
            <a:r>
              <a:rPr lang="en-US" dirty="0" smtClean="0"/>
              <a:t>Following each topic </a:t>
            </a:r>
            <a:r>
              <a:rPr lang="en-US" dirty="0" smtClean="0"/>
              <a:t>during a zoom-</a:t>
            </a:r>
            <a:r>
              <a:rPr lang="en-US" dirty="0" err="1" smtClean="0"/>
              <a:t>presenatation</a:t>
            </a:r>
            <a:r>
              <a:rPr lang="en-US" dirty="0" smtClean="0"/>
              <a:t>, </a:t>
            </a:r>
            <a:r>
              <a:rPr lang="en-US" dirty="0" smtClean="0"/>
              <a:t>we will ask you for solving practical tasks </a:t>
            </a:r>
          </a:p>
          <a:p>
            <a:r>
              <a:rPr lang="en-US" dirty="0" smtClean="0"/>
              <a:t>Tasks should be solved after practical presentation in the real time over the zoom application, according the schedule</a:t>
            </a:r>
          </a:p>
          <a:p>
            <a:endParaRPr lang="en-US" dirty="0" smtClean="0"/>
          </a:p>
          <a:p>
            <a:r>
              <a:rPr lang="en-US" dirty="0" smtClean="0">
                <a:solidFill>
                  <a:srgbClr val="FF0000"/>
                </a:solidFill>
              </a:rPr>
              <a:t>Exercises will be evaluated</a:t>
            </a:r>
          </a:p>
          <a:p>
            <a:pPr lvl="1"/>
            <a:r>
              <a:rPr lang="en-US" dirty="0" smtClean="0"/>
              <a:t>Students should return their practical reports (filled in the manual) </a:t>
            </a:r>
          </a:p>
          <a:p>
            <a:pPr lvl="2"/>
            <a:r>
              <a:rPr lang="en-US" dirty="0" smtClean="0"/>
              <a:t>maximally two hours after the end of real time presentations  (to the lecturer responsible for the topic according the schedule) if you have only one practical</a:t>
            </a:r>
            <a:r>
              <a:rPr lang="en-US" dirty="0" smtClean="0"/>
              <a:t>  by day</a:t>
            </a:r>
          </a:p>
          <a:p>
            <a:pPr lvl="2"/>
            <a:r>
              <a:rPr lang="en-US" dirty="0" smtClean="0"/>
              <a:t>DEADLINE: until 5 PM each day after the exercises- if you have 2 practical by day</a:t>
            </a:r>
          </a:p>
          <a:p>
            <a:pPr lvl="2"/>
            <a:endParaRPr lang="en-US" dirty="0" smtClean="0"/>
          </a:p>
          <a:p>
            <a:pPr lvl="1"/>
            <a:r>
              <a:rPr lang="en-US" dirty="0" smtClean="0"/>
              <a:t>Format of the report:</a:t>
            </a:r>
          </a:p>
          <a:p>
            <a:pPr lvl="1"/>
            <a:r>
              <a:rPr lang="en-US" dirty="0" smtClean="0"/>
              <a:t>Student should fill the manual for the particular Exercise and save it </a:t>
            </a:r>
            <a:r>
              <a:rPr lang="en-US" dirty="0" smtClean="0">
                <a:solidFill>
                  <a:srgbClr val="FF0000"/>
                </a:solidFill>
              </a:rPr>
              <a:t>in only one pdf </a:t>
            </a:r>
            <a:r>
              <a:rPr lang="en-US" dirty="0" smtClean="0"/>
              <a:t>format</a:t>
            </a:r>
          </a:p>
          <a:p>
            <a:pPr lvl="1"/>
            <a:r>
              <a:rPr lang="en-US" dirty="0" smtClean="0"/>
              <a:t>Name of the pdf document should include the number of exercise (P1, P2…), the surname and first name of the student</a:t>
            </a:r>
          </a:p>
          <a:p>
            <a:pPr lvl="1"/>
            <a:r>
              <a:rPr lang="en-US" dirty="0" smtClean="0"/>
              <a:t>Example:   </a:t>
            </a:r>
            <a:r>
              <a:rPr lang="en-US" dirty="0" smtClean="0">
                <a:solidFill>
                  <a:srgbClr val="FF0000"/>
                </a:solidFill>
              </a:rPr>
              <a:t>P1--Magdić Magda  </a:t>
            </a:r>
            <a:r>
              <a:rPr lang="en-US" dirty="0" smtClean="0"/>
              <a:t>or   P-3 </a:t>
            </a:r>
            <a:r>
              <a:rPr lang="en-US" dirty="0" err="1" smtClean="0"/>
              <a:t>Petrović</a:t>
            </a:r>
            <a:r>
              <a:rPr lang="en-US" dirty="0" smtClean="0"/>
              <a:t> </a:t>
            </a:r>
            <a:r>
              <a:rPr lang="en-US" dirty="0" err="1" smtClean="0"/>
              <a:t>Petar</a:t>
            </a:r>
            <a:endParaRPr lang="en-US" dirty="0" smtClean="0"/>
          </a:p>
          <a:p>
            <a:pPr lvl="1"/>
            <a:r>
              <a:rPr lang="en-US" dirty="0" smtClean="0"/>
              <a:t>-report should be send to both lecturers that were responsible for specific practical subject</a:t>
            </a:r>
            <a:endParaRPr lang="en-US" dirty="0" smtClean="0"/>
          </a:p>
          <a:p>
            <a:pPr lvl="1"/>
            <a:endParaRPr lang="en-US" dirty="0" smtClean="0"/>
          </a:p>
          <a:p>
            <a:pPr marL="457200" lvl="1" indent="0">
              <a:buNone/>
            </a:pPr>
            <a:r>
              <a:rPr lang="en-US" dirty="0" smtClean="0"/>
              <a:t>-</a:t>
            </a:r>
            <a:r>
              <a:rPr lang="en-US" dirty="0" smtClean="0">
                <a:solidFill>
                  <a:srgbClr val="FF0000"/>
                </a:solidFill>
              </a:rPr>
              <a:t>any other format will not be acceptable, delay reports will not be acceptable</a:t>
            </a:r>
          </a:p>
          <a:p>
            <a:pPr lvl="1"/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182323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610"/>
    </mc:Choice>
    <mc:Fallback xmlns="">
      <p:transition spd="slow" advTm="4761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err="1"/>
              <a:t>Exam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hr-HR" sz="2400" dirty="0"/>
              <a:t> </a:t>
            </a:r>
            <a:r>
              <a:rPr lang="en-US" sz="2400" dirty="0" smtClean="0"/>
              <a:t>Oral exam (online or in live if pandemic situation would be better)</a:t>
            </a:r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r>
              <a:rPr lang="en-US" sz="2400" dirty="0" smtClean="0"/>
              <a:t>1. Part-el</a:t>
            </a:r>
            <a:r>
              <a:rPr lang="hr-HR" sz="2400" dirty="0" smtClean="0"/>
              <a:t>i</a:t>
            </a:r>
            <a:r>
              <a:rPr lang="en-US" sz="2400" dirty="0" smtClean="0"/>
              <a:t>minatory written exam</a:t>
            </a:r>
          </a:p>
          <a:p>
            <a:pPr marL="0" indent="0">
              <a:buNone/>
            </a:pPr>
            <a:r>
              <a:rPr lang="en-US" sz="2400" dirty="0" smtClean="0"/>
              <a:t>	Short 5 questions- selected reactions from the major metabolic paths</a:t>
            </a:r>
            <a:r>
              <a:rPr lang="hr-HR" sz="2400" smtClean="0"/>
              <a:t> </a:t>
            </a:r>
            <a:endParaRPr lang="en-US" sz="2400" dirty="0" smtClean="0"/>
          </a:p>
          <a:p>
            <a:pPr marL="0" indent="0">
              <a:buNone/>
            </a:pPr>
            <a:r>
              <a:rPr lang="en-US" sz="2400" dirty="0" smtClean="0"/>
              <a:t>2. Oral exam</a:t>
            </a:r>
          </a:p>
          <a:p>
            <a:pPr marL="0" indent="0">
              <a:buNone/>
            </a:pPr>
            <a:endParaRPr lang="hr-HR" sz="2400" dirty="0" smtClean="0"/>
          </a:p>
          <a:p>
            <a:pPr marL="0" indent="0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145568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545"/>
    </mc:Choice>
    <mc:Fallback xmlns="">
      <p:transition spd="slow" advTm="16545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755650" y="188913"/>
            <a:ext cx="7772400" cy="1143000"/>
          </a:xfrm>
        </p:spPr>
        <p:txBody>
          <a:bodyPr/>
          <a:lstStyle/>
          <a:p>
            <a:r>
              <a:rPr lang="hr-HR" altLang="sr-Latn-RS" sz="3200" dirty="0"/>
              <a:t>Major </a:t>
            </a:r>
            <a:r>
              <a:rPr lang="hr-HR" altLang="sr-Latn-RS" sz="3200" dirty="0" err="1"/>
              <a:t>topics</a:t>
            </a:r>
            <a:r>
              <a:rPr lang="hr-HR" altLang="sr-Latn-RS" sz="3200" dirty="0"/>
              <a:t> </a:t>
            </a:r>
            <a:r>
              <a:rPr lang="hr-HR" altLang="sr-Latn-RS" sz="3200" dirty="0" err="1"/>
              <a:t>of</a:t>
            </a:r>
            <a:r>
              <a:rPr lang="hr-HR" altLang="sr-Latn-RS" sz="3200" dirty="0"/>
              <a:t> </a:t>
            </a:r>
            <a:r>
              <a:rPr lang="hr-HR" altLang="sr-Latn-RS" sz="3200" dirty="0" err="1"/>
              <a:t>the</a:t>
            </a:r>
            <a:r>
              <a:rPr lang="hr-HR" altLang="sr-Latn-RS" sz="3200" dirty="0"/>
              <a:t> </a:t>
            </a:r>
            <a:r>
              <a:rPr lang="hr-HR" altLang="sr-Latn-RS" sz="3200" dirty="0" err="1"/>
              <a:t>lecture</a:t>
            </a:r>
            <a:endParaRPr lang="hr-HR" altLang="sr-Latn-RS" sz="3200" dirty="0"/>
          </a:p>
        </p:txBody>
      </p:sp>
      <p:sp>
        <p:nvSpPr>
          <p:cNvPr id="3075" name="Content Placeholder 2"/>
          <p:cNvSpPr>
            <a:spLocks noGrp="1"/>
          </p:cNvSpPr>
          <p:nvPr>
            <p:ph idx="1"/>
          </p:nvPr>
        </p:nvSpPr>
        <p:spPr>
          <a:xfrm>
            <a:off x="755650" y="1412875"/>
            <a:ext cx="7772400" cy="4759325"/>
          </a:xfrm>
        </p:spPr>
        <p:txBody>
          <a:bodyPr>
            <a:normAutofit/>
          </a:bodyPr>
          <a:lstStyle/>
          <a:p>
            <a:r>
              <a:rPr lang="en-US" altLang="sr-Latn-RS" sz="2400" dirty="0">
                <a:solidFill>
                  <a:srgbClr val="FF0000"/>
                </a:solidFill>
              </a:rPr>
              <a:t>Metabolism</a:t>
            </a:r>
          </a:p>
          <a:p>
            <a:pPr lvl="1"/>
            <a:r>
              <a:rPr lang="en-US" altLang="sr-Latn-RS" sz="2400" dirty="0"/>
              <a:t>Anabolic reaction</a:t>
            </a:r>
          </a:p>
          <a:p>
            <a:pPr lvl="1"/>
            <a:r>
              <a:rPr lang="en-US" altLang="sr-Latn-RS" sz="2400" dirty="0"/>
              <a:t>Catabolic reactions</a:t>
            </a:r>
          </a:p>
          <a:p>
            <a:pPr lvl="1"/>
            <a:r>
              <a:rPr lang="en-US" altLang="sr-Latn-RS" sz="2400" dirty="0"/>
              <a:t>Amphiboly</a:t>
            </a:r>
            <a:r>
              <a:rPr lang="hr-HR" altLang="sr-Latn-RS" sz="2400" dirty="0"/>
              <a:t>c</a:t>
            </a:r>
            <a:r>
              <a:rPr lang="en-US" altLang="sr-Latn-RS" sz="2400" dirty="0"/>
              <a:t> reactions</a:t>
            </a:r>
          </a:p>
          <a:p>
            <a:pPr lvl="1"/>
            <a:r>
              <a:rPr lang="en-US" altLang="sr-Latn-RS" sz="2400" dirty="0"/>
              <a:t>Steady state </a:t>
            </a:r>
          </a:p>
          <a:p>
            <a:pPr lvl="1"/>
            <a:r>
              <a:rPr lang="en-US" altLang="sr-Latn-RS" sz="2400" dirty="0"/>
              <a:t>Energy</a:t>
            </a:r>
          </a:p>
          <a:p>
            <a:pPr lvl="1"/>
            <a:r>
              <a:rPr lang="en-US" altLang="sr-Latn-RS" sz="2400" dirty="0"/>
              <a:t>Homeostasis; </a:t>
            </a:r>
            <a:r>
              <a:rPr lang="en-US" altLang="sr-Latn-RS" sz="2400" dirty="0" err="1"/>
              <a:t>glucohomestasis</a:t>
            </a:r>
            <a:endParaRPr lang="en-US" altLang="sr-Latn-RS" sz="2400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F78E21C-FC89-4A7C-8DFF-357740E70F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666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607"/>
    </mc:Choice>
    <mc:Fallback xmlns="">
      <p:transition spd="slow" advTm="516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251520" y="3933825"/>
            <a:ext cx="8892480" cy="1143000"/>
          </a:xfrm>
        </p:spPr>
        <p:txBody>
          <a:bodyPr>
            <a:normAutofit/>
          </a:bodyPr>
          <a:lstStyle/>
          <a:p>
            <a:pPr algn="l"/>
            <a:r>
              <a:rPr lang="en-US" altLang="sr-Latn-RS" sz="2800" dirty="0"/>
              <a:t>Digestion				Cellular metabolism</a:t>
            </a:r>
            <a:br>
              <a:rPr lang="en-US" altLang="sr-Latn-RS" sz="2800" dirty="0"/>
            </a:br>
            <a:r>
              <a:rPr lang="en-US" altLang="sr-Latn-RS" sz="1800" dirty="0"/>
              <a:t>hydrolytic reactions in digestive tract		al</a:t>
            </a:r>
            <a:r>
              <a:rPr lang="hr-HR" altLang="sr-Latn-RS" sz="1800" dirty="0"/>
              <a:t>l</a:t>
            </a:r>
            <a:r>
              <a:rPr lang="en-US" altLang="sr-Latn-RS" sz="1800" dirty="0"/>
              <a:t> types of metabolic reactions in cell</a:t>
            </a:r>
            <a:endParaRPr lang="en-US" altLang="sr-Latn-RS" sz="2800" dirty="0"/>
          </a:p>
        </p:txBody>
      </p:sp>
      <p:sp>
        <p:nvSpPr>
          <p:cNvPr id="4099" name="Content Placeholder 2"/>
          <p:cNvSpPr>
            <a:spLocks noGrp="1"/>
          </p:cNvSpPr>
          <p:nvPr>
            <p:ph idx="1"/>
          </p:nvPr>
        </p:nvSpPr>
        <p:spPr>
          <a:xfrm>
            <a:off x="827088" y="549275"/>
            <a:ext cx="7772400" cy="3024188"/>
          </a:xfrm>
        </p:spPr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en-US" altLang="sr-Latn-RS" sz="1800" dirty="0"/>
              <a:t>Living organisms need constant changes and availability of free energy</a:t>
            </a:r>
          </a:p>
          <a:p>
            <a:pPr lvl="1">
              <a:defRPr/>
            </a:pPr>
            <a:r>
              <a:rPr lang="en-US" altLang="sr-Latn-RS" sz="1800" dirty="0"/>
              <a:t> for mechanic work (i.e. muscle contractions);</a:t>
            </a:r>
          </a:p>
          <a:p>
            <a:pPr lvl="1">
              <a:defRPr/>
            </a:pPr>
            <a:r>
              <a:rPr lang="en-US" altLang="sr-Latn-RS" sz="1800" dirty="0"/>
              <a:t>Active transport (molecules, ions)</a:t>
            </a:r>
          </a:p>
          <a:p>
            <a:pPr lvl="1">
              <a:defRPr/>
            </a:pPr>
            <a:r>
              <a:rPr lang="en-US" altLang="sr-Latn-RS" sz="1800" dirty="0"/>
              <a:t>Biosynthesis of macromolecules and other biomolecules f</a:t>
            </a:r>
            <a:r>
              <a:rPr lang="hr-HR" altLang="sr-Latn-RS" sz="1800" dirty="0" err="1"/>
              <a:t>rom</a:t>
            </a:r>
            <a:r>
              <a:rPr lang="en-US" altLang="sr-Latn-RS" sz="1800" dirty="0"/>
              <a:t> simple precursors</a:t>
            </a:r>
          </a:p>
          <a:p>
            <a:pPr>
              <a:defRPr/>
            </a:pPr>
            <a:r>
              <a:rPr lang="en-US" altLang="sr-Latn-RS" sz="1800" dirty="0"/>
              <a:t>The processes listed below require free energy that hold organism far away from equilibrium, </a:t>
            </a:r>
          </a:p>
          <a:p>
            <a:pPr>
              <a:defRPr/>
            </a:pPr>
            <a:r>
              <a:rPr lang="en-US" altLang="sr-Latn-RS" sz="1800" dirty="0"/>
              <a:t>Living organisms provides the energy from surroundings  or form intracellular chemical reactions </a:t>
            </a:r>
          </a:p>
          <a:p>
            <a:pPr>
              <a:defRPr/>
            </a:pPr>
            <a:r>
              <a:rPr lang="en-US" altLang="sr-Latn-RS" sz="1800" dirty="0">
                <a:solidFill>
                  <a:srgbClr val="FF0000"/>
                </a:solidFill>
              </a:rPr>
              <a:t>Phototrophic: </a:t>
            </a:r>
            <a:r>
              <a:rPr lang="en-US" altLang="sr-Latn-RS" sz="1800" dirty="0"/>
              <a:t> sunlight, </a:t>
            </a:r>
          </a:p>
          <a:p>
            <a:pPr marL="0" indent="0">
              <a:buFontTx/>
              <a:buNone/>
              <a:defRPr/>
            </a:pPr>
            <a:r>
              <a:rPr lang="en-US" altLang="sr-Latn-RS" sz="1800" dirty="0"/>
              <a:t>			 </a:t>
            </a:r>
            <a:r>
              <a:rPr lang="en-US" altLang="sr-Latn-RS" sz="1800" dirty="0">
                <a:solidFill>
                  <a:srgbClr val="FF0000"/>
                </a:solidFill>
              </a:rPr>
              <a:t>chemotrophic organisms: </a:t>
            </a:r>
            <a:r>
              <a:rPr lang="en-US" altLang="sr-Latn-RS" sz="1800" dirty="0"/>
              <a:t>food oxidation</a:t>
            </a:r>
          </a:p>
        </p:txBody>
      </p:sp>
      <p:cxnSp>
        <p:nvCxnSpPr>
          <p:cNvPr id="5124" name="Straight Arrow Connector 2"/>
          <p:cNvCxnSpPr>
            <a:cxnSpLocks noChangeShapeType="1"/>
          </p:cNvCxnSpPr>
          <p:nvPr/>
        </p:nvCxnSpPr>
        <p:spPr bwMode="auto">
          <a:xfrm flipH="1">
            <a:off x="1763713" y="3429000"/>
            <a:ext cx="2303462" cy="64770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125" name="Straight Arrow Connector 4"/>
          <p:cNvCxnSpPr>
            <a:cxnSpLocks noChangeShapeType="1"/>
          </p:cNvCxnSpPr>
          <p:nvPr/>
        </p:nvCxnSpPr>
        <p:spPr bwMode="auto">
          <a:xfrm>
            <a:off x="4500563" y="3429000"/>
            <a:ext cx="2016125" cy="792163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DD712736-BFBC-4696-8525-CFD7D76F32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864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1111"/>
    </mc:Choice>
    <mc:Fallback xmlns="">
      <p:transition spd="slow" advTm="1411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2275" y="0"/>
            <a:ext cx="32194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04248" y="4581128"/>
            <a:ext cx="187220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Catabolism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Anabolism</a:t>
            </a: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5D4FBBCC-204D-4109-8053-B5C997CC20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014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331"/>
    </mc:Choice>
    <mc:Fallback xmlns="">
      <p:transition spd="slow" advTm="873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695" y="2564904"/>
            <a:ext cx="4108450" cy="3671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2278063"/>
            <a:ext cx="3292475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359803" y="1355444"/>
            <a:ext cx="3944342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sr-Latn-RS" sz="2800" dirty="0"/>
              <a:t>Digestion</a:t>
            </a:r>
          </a:p>
          <a:p>
            <a:r>
              <a:rPr lang="en-US" altLang="sr-Latn-RS" dirty="0"/>
              <a:t>hydrolytic reactions in digestive tract</a:t>
            </a:r>
            <a:endParaRPr lang="hr-HR" dirty="0"/>
          </a:p>
        </p:txBody>
      </p:sp>
      <p:sp>
        <p:nvSpPr>
          <p:cNvPr id="3" name="Rectangle 2"/>
          <p:cNvSpPr/>
          <p:nvPr/>
        </p:nvSpPr>
        <p:spPr>
          <a:xfrm>
            <a:off x="4972482" y="1340767"/>
            <a:ext cx="3786909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sr-Latn-RS" sz="2800" dirty="0"/>
              <a:t>Cellular metabolism</a:t>
            </a:r>
          </a:p>
          <a:p>
            <a:r>
              <a:rPr lang="en-US" altLang="sr-Latn-RS" dirty="0"/>
              <a:t>al</a:t>
            </a:r>
            <a:r>
              <a:rPr lang="hr-HR" altLang="sr-Latn-RS" dirty="0"/>
              <a:t>l</a:t>
            </a:r>
            <a:r>
              <a:rPr lang="en-US" altLang="sr-Latn-RS" dirty="0"/>
              <a:t> types of metabolic reactions in cell</a:t>
            </a:r>
            <a:endParaRPr lang="hr-HR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42B1235E-84F5-42A6-99C5-29ECE7D46D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329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813"/>
    </mc:Choice>
    <mc:Fallback xmlns="">
      <p:transition spd="slow" advTm="438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620688"/>
            <a:ext cx="6076950" cy="456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547664" y="6309320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r-HR" sz="800" dirty="0"/>
              <a:t>https://www.slideshare.net/GregScrivin/2016-cellular-respiration-and-photosynthesis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2EF4E918-AF86-4869-B688-760DF6FBA0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605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772"/>
    </mc:Choice>
    <mc:Fallback xmlns="">
      <p:transition spd="slow" advTm="657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637</TotalTime>
  <Words>743</Words>
  <Application>Microsoft Office PowerPoint</Application>
  <PresentationFormat>On-screen Show (4:3)</PresentationFormat>
  <Paragraphs>100</Paragraphs>
  <Slides>23</Slides>
  <Notes>5</Notes>
  <HiddenSlides>0</HiddenSlides>
  <MMClips>19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4" baseType="lpstr">
      <vt:lpstr>Academy Engraved LET</vt:lpstr>
      <vt:lpstr>Aharoni</vt:lpstr>
      <vt:lpstr>Algerian</vt:lpstr>
      <vt:lpstr>Arial</vt:lpstr>
      <vt:lpstr>Bauhaus 93</vt:lpstr>
      <vt:lpstr>Calibri</vt:lpstr>
      <vt:lpstr>Lucida Sans</vt:lpstr>
      <vt:lpstr>Symbol</vt:lpstr>
      <vt:lpstr>Times</vt:lpstr>
      <vt:lpstr>Times New Roman</vt:lpstr>
      <vt:lpstr>Office Theme</vt:lpstr>
      <vt:lpstr>Metabolism - an overwiev</vt:lpstr>
      <vt:lpstr>Course attendance</vt:lpstr>
      <vt:lpstr>Practical part</vt:lpstr>
      <vt:lpstr>Exam</vt:lpstr>
      <vt:lpstr>Major topics of the lecture</vt:lpstr>
      <vt:lpstr>Digestion    Cellular metabolism hydrolytic reactions in digestive tract  all types of metabolic reactions in cell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Metabolism</vt:lpstr>
      <vt:lpstr>Catabolism</vt:lpstr>
      <vt:lpstr>Anabolism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Daria Pašalić</dc:creator>
  <cp:lastModifiedBy>Daria Pašalić</cp:lastModifiedBy>
  <cp:revision>41</cp:revision>
  <dcterms:created xsi:type="dcterms:W3CDTF">2018-03-06T13:10:55Z</dcterms:created>
  <dcterms:modified xsi:type="dcterms:W3CDTF">2021-04-19T06:29:45Z</dcterms:modified>
</cp:coreProperties>
</file>