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0" r:id="rId2"/>
    <p:sldId id="267" r:id="rId3"/>
    <p:sldId id="279" r:id="rId4"/>
    <p:sldId id="268" r:id="rId5"/>
    <p:sldId id="288" r:id="rId6"/>
    <p:sldId id="286" r:id="rId7"/>
    <p:sldId id="308" r:id="rId8"/>
    <p:sldId id="287" r:id="rId9"/>
    <p:sldId id="282" r:id="rId10"/>
    <p:sldId id="283" r:id="rId11"/>
    <p:sldId id="281" r:id="rId12"/>
    <p:sldId id="284" r:id="rId13"/>
    <p:sldId id="327" r:id="rId14"/>
    <p:sldId id="324" r:id="rId15"/>
    <p:sldId id="312" r:id="rId16"/>
    <p:sldId id="292" r:id="rId17"/>
    <p:sldId id="295" r:id="rId18"/>
    <p:sldId id="316" r:id="rId19"/>
    <p:sldId id="317" r:id="rId20"/>
    <p:sldId id="301" r:id="rId21"/>
    <p:sldId id="314" r:id="rId22"/>
    <p:sldId id="315" r:id="rId23"/>
    <p:sldId id="318" r:id="rId24"/>
    <p:sldId id="319" r:id="rId25"/>
    <p:sldId id="303" r:id="rId26"/>
    <p:sldId id="305" r:id="rId27"/>
    <p:sldId id="313" r:id="rId28"/>
    <p:sldId id="326" r:id="rId29"/>
    <p:sldId id="325" r:id="rId30"/>
    <p:sldId id="328" r:id="rId31"/>
    <p:sldId id="329" r:id="rId32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85863" autoAdjust="0"/>
  </p:normalViewPr>
  <p:slideViewPr>
    <p:cSldViewPr>
      <p:cViewPr varScale="1">
        <p:scale>
          <a:sx n="88" d="100"/>
          <a:sy n="88" d="100"/>
        </p:scale>
        <p:origin x="9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6F8359-4533-4898-8877-B2CA351AB3E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7686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315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920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364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378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192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897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306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096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9030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5335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776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3597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7525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385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53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475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846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552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754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933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F8359-4533-4898-8877-B2CA351AB3E8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40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9B34-1567-4F5B-8C58-2E7305EBD4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251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5AF6-43C7-4222-8B6E-74D4DC85565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905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C96A-08C8-46CF-9B49-1496DF12349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74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20EB-850F-45C3-9B5B-1E811175C42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862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74E2E-BEB3-4C12-B51E-F65B8756E43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202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1C102-8FA9-481F-BE8A-13C452DF0A1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838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90088-9C19-4EEF-9630-2136EBC161A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568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BA68-59D3-4BEB-9B34-5AFE408A596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723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DEB80-0F1D-4F88-A98E-552F44FD54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187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FAA0C-80BE-44E0-87CF-69A44FFFD7B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870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96AA-C62C-41B5-9EE7-EB91013A5AE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361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sr-Latn-RS" smtClean="0"/>
              <a:t>Click to edit Master text styles</a:t>
            </a:r>
          </a:p>
          <a:p>
            <a:pPr lvl="1"/>
            <a:r>
              <a:rPr lang="da-DK" altLang="sr-Latn-RS" smtClean="0"/>
              <a:t>Second level</a:t>
            </a:r>
          </a:p>
          <a:p>
            <a:pPr lvl="2"/>
            <a:r>
              <a:rPr lang="da-DK" altLang="sr-Latn-RS" smtClean="0"/>
              <a:t>Third level</a:t>
            </a:r>
          </a:p>
          <a:p>
            <a:pPr lvl="3"/>
            <a:r>
              <a:rPr lang="da-DK" altLang="sr-Latn-RS" smtClean="0"/>
              <a:t>Fourth level</a:t>
            </a:r>
          </a:p>
          <a:p>
            <a:pPr lvl="4"/>
            <a:r>
              <a:rPr lang="da-DK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D083A1-6594-4DDB-B776-976EB4ED4B2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Integration of metabolism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 smtClean="0"/>
              <a:t>Professor</a:t>
            </a:r>
            <a:r>
              <a:rPr lang="hr-HR" dirty="0" smtClean="0"/>
              <a:t> </a:t>
            </a:r>
            <a:r>
              <a:rPr lang="hr-HR" dirty="0" smtClean="0"/>
              <a:t>Daria Pašalić, PhD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6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38893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057400" y="3048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5. Metabolic Profile of the Liver (Glucose)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533400" y="2667000"/>
            <a:ext cx="3505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Essential for providing fuel to brain, muscle, other organs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4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most compounds absorpt by diet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pass through liver -&gt; regulates metabolites in blood</a:t>
            </a:r>
            <a:endParaRPr lang="el-GR" altLang="sr-Latn-RS" sz="140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7975" y="488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51816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676400" y="5334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Metabolic Activities of the Liver (Amino Acids)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685800" y="2743200"/>
            <a:ext cx="25146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sr-Latn-RS" sz="1400">
                <a:latin typeface="Comic Sans MS" pitchFamily="66" charset="0"/>
              </a:rPr>
              <a:t>α</a:t>
            </a:r>
            <a:r>
              <a:rPr lang="en-US" altLang="sr-Latn-RS" sz="1400">
                <a:latin typeface="Comic Sans MS" pitchFamily="66" charset="0"/>
              </a:rPr>
              <a:t>-Ketoacids (derived from amino acid degradation)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liver’s own fuel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a-DK" altLang="sr-Latn-RS" sz="1400"/>
          </a:p>
        </p:txBody>
      </p:sp>
      <p:sp>
        <p:nvSpPr>
          <p:cNvPr id="10245" name="Line 10"/>
          <p:cNvSpPr>
            <a:spLocks noChangeShapeType="1"/>
          </p:cNvSpPr>
          <p:nvPr/>
        </p:nvSpPr>
        <p:spPr bwMode="auto">
          <a:xfrm flipV="1">
            <a:off x="15240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246" name="Line 11"/>
          <p:cNvSpPr>
            <a:spLocks noChangeShapeType="1"/>
          </p:cNvSpPr>
          <p:nvPr/>
        </p:nvSpPr>
        <p:spPr bwMode="auto">
          <a:xfrm>
            <a:off x="1524000" y="23622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5225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5259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981200" y="533400"/>
            <a:ext cx="525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Metabolic Activities of the Liver (Fatty Acids)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57200" y="2971800"/>
            <a:ext cx="2438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cannot use acetoacetate as fuel -&gt; almost no transferase to generate acetyl-CoA</a:t>
            </a:r>
            <a:endParaRPr lang="da-DK" altLang="sr-Latn-RS" sz="140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588" y="290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dirty="0" smtClean="0">
                <a:latin typeface="Comic Sans MS" pitchFamily="66" charset="0"/>
              </a:rPr>
              <a:t>Tissue-Specific Metabolism during the Fed-Fast Cycle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sr-Latn-RS" smtClean="0">
                <a:latin typeface="Comic Sans MS" pitchFamily="66" charset="0"/>
              </a:rPr>
              <a:t>Stages of fed-fast cycle</a:t>
            </a:r>
          </a:p>
          <a:p>
            <a:pPr lvl="1">
              <a:lnSpc>
                <a:spcPct val="90000"/>
              </a:lnSpc>
            </a:pPr>
            <a:r>
              <a:rPr lang="en-US" altLang="sr-Latn-RS" smtClean="0">
                <a:latin typeface="Comic Sans MS" pitchFamily="66" charset="0"/>
              </a:rPr>
              <a:t>Fed state - lasts 3 hours after meal ingestion</a:t>
            </a:r>
          </a:p>
          <a:p>
            <a:pPr lvl="1">
              <a:lnSpc>
                <a:spcPct val="90000"/>
              </a:lnSpc>
            </a:pPr>
            <a:r>
              <a:rPr lang="en-US" altLang="sr-Latn-RS" smtClean="0">
                <a:latin typeface="Comic Sans MS" pitchFamily="66" charset="0"/>
              </a:rPr>
              <a:t>Postabsorptive/early fasting state - 3 to 12-18 hours after meal</a:t>
            </a:r>
          </a:p>
          <a:p>
            <a:pPr lvl="1">
              <a:lnSpc>
                <a:spcPct val="90000"/>
              </a:lnSpc>
            </a:pPr>
            <a:r>
              <a:rPr lang="en-US" altLang="sr-Latn-RS" smtClean="0">
                <a:latin typeface="Comic Sans MS" pitchFamily="66" charset="0"/>
              </a:rPr>
              <a:t>Fasting state - 18 hours to 2 days after meal when nothing else eaten</a:t>
            </a:r>
          </a:p>
          <a:p>
            <a:pPr lvl="1">
              <a:lnSpc>
                <a:spcPct val="90000"/>
              </a:lnSpc>
            </a:pPr>
            <a:r>
              <a:rPr lang="en-US" altLang="sr-Latn-RS" smtClean="0">
                <a:latin typeface="Comic Sans MS" pitchFamily="66" charset="0"/>
              </a:rPr>
              <a:t>Starvation/long-term fast - fully adapted to deprivation (weeks)</a:t>
            </a:r>
            <a:endParaRPr lang="hr-HR" altLang="sr-Latn-RS" smtClean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hr-HR" altLang="sr-Latn-RS" smtClean="0">
                <a:latin typeface="Comic Sans MS" pitchFamily="66" charset="0"/>
              </a:rPr>
              <a:t>Refeeding state</a:t>
            </a:r>
            <a:endParaRPr lang="en-US" altLang="sr-Latn-RS" smtClean="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160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13_10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4921"/>
          <a:stretch/>
        </p:blipFill>
        <p:spPr bwMode="auto">
          <a:xfrm>
            <a:off x="381000" y="1447800"/>
            <a:ext cx="3581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F13_10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-1399" r="5615"/>
          <a:stretch/>
        </p:blipFill>
        <p:spPr bwMode="auto">
          <a:xfrm>
            <a:off x="4267200" y="1428482"/>
            <a:ext cx="4495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7755" y="457200"/>
            <a:ext cx="2593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dirty="0" smtClean="0">
                <a:latin typeface="Comic Sans MS" pitchFamily="66" charset="0"/>
              </a:rPr>
              <a:t>Phases </a:t>
            </a:r>
            <a:r>
              <a:rPr lang="en-US" altLang="sr-Latn-RS" dirty="0" smtClean="0">
                <a:latin typeface="Comic Sans MS" pitchFamily="66" charset="0"/>
              </a:rPr>
              <a:t>Fed-Fast </a:t>
            </a:r>
            <a:r>
              <a:rPr lang="en-US" altLang="sr-Latn-RS" dirty="0">
                <a:latin typeface="Comic Sans MS" pitchFamily="66" charset="0"/>
              </a:rPr>
              <a:t>Cycle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13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239000" cy="586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569370"/>
            <a:ext cx="33559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471646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52600" y="928687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latin typeface="Comic Sans MS" pitchFamily="66" charset="0"/>
              </a:rPr>
              <a:t>Insulin Secretion –Stimulated by Glucose Uptake</a:t>
            </a:r>
            <a:endParaRPr lang="da-DK" altLang="sr-Latn-RS" sz="1800" dirty="0">
              <a:latin typeface="Comic Sans MS" pitchFamily="66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31975" y="252413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2800" dirty="0" err="1">
                <a:solidFill>
                  <a:srgbClr val="C00000"/>
                </a:solidFill>
                <a:latin typeface="Comic Sans MS" pitchFamily="66" charset="0"/>
              </a:rPr>
              <a:t>Postabsorptive</a:t>
            </a:r>
            <a:r>
              <a:rPr lang="en-US" altLang="sr-Latn-RS" sz="2800" dirty="0">
                <a:solidFill>
                  <a:srgbClr val="C00000"/>
                </a:solidFill>
                <a:latin typeface="Comic Sans MS" pitchFamily="66" charset="0"/>
              </a:rPr>
              <a:t> state</a:t>
            </a:r>
            <a:endParaRPr lang="da-DK" altLang="sr-Latn-RS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9263" y="351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9691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Postabsorptive State -&gt; after a Meal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2057400" y="43434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715000" y="26670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7010400" y="4648200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7463" y="595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13_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826000" cy="493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4997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defRPr/>
            </a:pP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Control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of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hepatic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metabolism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well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-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fed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by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allosteric</a:t>
            </a:r>
            <a:r>
              <a:rPr lang="hr-HR" sz="2400" kern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effectors</a:t>
            </a:r>
            <a:endParaRPr lang="en-US" sz="2400" kern="0" dirty="0" smtClean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1143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defRPr/>
            </a:pP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Activity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and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of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phosphorylation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of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enzymes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subject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to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covalent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modification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lipogenic</a:t>
            </a:r>
            <a:r>
              <a:rPr lang="hr-HR" sz="24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hr-HR" sz="24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liver</a:t>
            </a:r>
            <a:endParaRPr lang="en-US" sz="2400" kern="0" dirty="0" smtClean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58900"/>
            <a:ext cx="51816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699544" y="35895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u="sng" dirty="0" smtClean="0">
                <a:latin typeface="Comic Sans MS" pitchFamily="66" charset="0"/>
              </a:rPr>
              <a:t>Integration of metabolism-</a:t>
            </a:r>
            <a:r>
              <a:rPr lang="en-US" altLang="sr-Latn-RS" sz="1800" u="sng" dirty="0" smtClean="0">
                <a:latin typeface="Comic Sans MS" pitchFamily="66" charset="0"/>
              </a:rPr>
              <a:t>Connection </a:t>
            </a:r>
            <a:r>
              <a:rPr lang="en-US" altLang="sr-Latn-RS" sz="1800" u="sng" dirty="0">
                <a:latin typeface="Comic Sans MS" pitchFamily="66" charset="0"/>
              </a:rPr>
              <a:t>of Pathways</a:t>
            </a:r>
            <a:r>
              <a:rPr lang="en-US" altLang="sr-Latn-RS" sz="1800" dirty="0">
                <a:latin typeface="Comic Sans MS" pitchFamily="66" charset="0"/>
              </a:rPr>
              <a:t> </a:t>
            </a:r>
            <a:endParaRPr lang="da-DK" altLang="sr-Latn-RS" sz="1800" dirty="0">
              <a:latin typeface="Comic Sans MS" pitchFamily="66" charset="0"/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143000" y="1295400"/>
            <a:ext cx="6781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1200">
                <a:latin typeface="Comic Sans MS" pitchFamily="66" charset="0"/>
              </a:rPr>
              <a:t>ATP is the universal currency of energy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1200">
                <a:latin typeface="Comic Sans MS" pitchFamily="66" charset="0"/>
              </a:rPr>
              <a:t>ATP is generated by oxidation of glucose, fatty acids, and amino acids ; common intermediate -&gt; acetyl CoA ; electron carrier -&gt; NADH and FADH</a:t>
            </a:r>
            <a:r>
              <a:rPr lang="en-US" altLang="sr-Latn-RS" sz="1200" baseline="-25000">
                <a:latin typeface="Comic Sans MS" pitchFamily="66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1200">
                <a:latin typeface="Comic Sans MS" pitchFamily="66" charset="0"/>
              </a:rPr>
              <a:t>NADPH is major electron donor in reductive biosynthesis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1200">
                <a:latin typeface="Comic Sans MS" pitchFamily="66" charset="0"/>
              </a:rPr>
              <a:t>Biomolecules are constructed from a small set of building blocks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sr-Latn-RS" sz="1200">
                <a:latin typeface="Comic Sans MS" pitchFamily="66" charset="0"/>
              </a:rPr>
              <a:t>Synthesis and degradation pathways almost always separated  -&gt; Compartmentation !!!</a:t>
            </a: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2579688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3985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362200" y="46990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2800" dirty="0">
                <a:solidFill>
                  <a:srgbClr val="C00000"/>
                </a:solidFill>
                <a:latin typeface="Comic Sans MS" pitchFamily="66" charset="0"/>
              </a:rPr>
              <a:t>2. Early Fasting State</a:t>
            </a:r>
            <a:endParaRPr lang="da-DK" altLang="sr-Latn-RS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295400" y="1295400"/>
            <a:ext cx="63246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</a:rPr>
              <a:t>Blood-glucose level drops after several hours after the meal -&gt; decrease in insulin secretion -&gt; rise in glucagon secretion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</a:rPr>
              <a:t>Low blood-glucose level -&gt; stimulates glucagon secretion of </a:t>
            </a:r>
            <a:r>
              <a:rPr lang="el-GR" altLang="sr-Latn-RS" sz="1400" dirty="0">
                <a:latin typeface="Comic Sans MS" pitchFamily="66" charset="0"/>
                <a:cs typeface="Arial" charset="0"/>
              </a:rPr>
              <a:t>α</a:t>
            </a:r>
            <a:r>
              <a:rPr lang="en-US" altLang="sr-Latn-RS" sz="1400" dirty="0">
                <a:latin typeface="Comic Sans MS" pitchFamily="66" charset="0"/>
                <a:cs typeface="Arial" charset="0"/>
              </a:rPr>
              <a:t>-cells of the pancreas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 dirty="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Glucagon: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signals starved state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mobilizes glycogen stores (break down)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inhibits glycogen synthesis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main target organ is liver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inhibits fatty acid synthesis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stimulates gluconeogenesis in liver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  <a:cs typeface="Arial" charset="0"/>
              </a:rPr>
              <a:t>-&gt; large amount of glucose in liver released to blood stream -&gt; maintain blood-glucose level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 dirty="0"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 dirty="0">
                <a:latin typeface="Comic Sans MS" pitchFamily="66" charset="0"/>
              </a:rPr>
              <a:t>Muscle + Liver use fatty acids as fuel when blood-glucose level drops</a:t>
            </a:r>
            <a:endParaRPr lang="da-DK" altLang="sr-Latn-RS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8323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451225" y="457200"/>
            <a:ext cx="228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Early Fasting State</a:t>
            </a:r>
            <a:endParaRPr lang="hr-HR" altLang="sr-Latn-RS" sz="18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6538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066800"/>
            <a:ext cx="52244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810000" y="439738"/>
            <a:ext cx="1716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Fasting State</a:t>
            </a:r>
            <a:endParaRPr lang="hr-HR" altLang="sr-Latn-RS" sz="18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24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13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1895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1524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Control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hepatic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metabolism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fasting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state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allosteric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effectors</a:t>
            </a:r>
            <a:endParaRPr lang="en-US" sz="2400" kern="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13_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899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38576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Activity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and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state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phosphorylation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enzymes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subject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to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covalent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modification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glucogenic</a:t>
            </a:r>
            <a:r>
              <a:rPr lang="hr-HR" sz="2400" kern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sz="2400" kern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liver</a:t>
            </a:r>
            <a:r>
              <a:rPr lang="en-US" sz="2400" kern="0" dirty="0" smtClean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198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222625" y="685800"/>
            <a:ext cx="294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r-Latn-RS" sz="2400" dirty="0" err="1">
                <a:solidFill>
                  <a:srgbClr val="C00000"/>
                </a:solidFill>
                <a:latin typeface="Comic Sans MS" pitchFamily="66" charset="0"/>
              </a:rPr>
              <a:t>Refe</a:t>
            </a:r>
            <a:r>
              <a:rPr lang="hr-HR" altLang="sr-Latn-RS" sz="2400" dirty="0">
                <a:solidFill>
                  <a:srgbClr val="C00000"/>
                </a:solidFill>
                <a:latin typeface="Comic Sans MS" pitchFamily="66" charset="0"/>
              </a:rPr>
              <a:t>e</a:t>
            </a:r>
            <a:r>
              <a:rPr lang="en-US" altLang="sr-Latn-RS" sz="2400" dirty="0">
                <a:solidFill>
                  <a:srgbClr val="C00000"/>
                </a:solidFill>
                <a:latin typeface="Comic Sans MS" pitchFamily="66" charset="0"/>
              </a:rPr>
              <a:t>d State</a:t>
            </a:r>
            <a:endParaRPr lang="da-DK" altLang="sr-Latn-RS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19200" y="2057400"/>
            <a:ext cx="632460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latin typeface="Comic Sans MS" pitchFamily="66" charset="0"/>
              </a:rPr>
              <a:t>Fat is processed in same way as normal fed state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800" dirty="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solidFill>
                  <a:srgbClr val="FF0000"/>
                </a:solidFill>
                <a:latin typeface="Comic Sans MS" pitchFamily="66" charset="0"/>
              </a:rPr>
              <a:t>First -&gt; Liver does not absorb glucose from blood (diet)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solidFill>
                  <a:srgbClr val="FF0000"/>
                </a:solidFill>
                <a:latin typeface="Comic Sans MS" pitchFamily="66" charset="0"/>
              </a:rPr>
              <a:t>Liver still synthesizes glucose to refill liver’s glycogen stores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800" dirty="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dirty="0">
                <a:latin typeface="Comic Sans MS" pitchFamily="66" charset="0"/>
              </a:rPr>
              <a:t>When liver has refilled glycogen stores + blood-glucose </a:t>
            </a:r>
            <a:r>
              <a:rPr lang="hr-HR" altLang="sr-Latn-RS" sz="1800" dirty="0" err="1" smtClean="0">
                <a:latin typeface="Comic Sans MS" pitchFamily="66" charset="0"/>
              </a:rPr>
              <a:t>concentration</a:t>
            </a:r>
            <a:r>
              <a:rPr lang="en-US" altLang="sr-Latn-RS" sz="1800" dirty="0" smtClean="0">
                <a:latin typeface="Comic Sans MS" pitchFamily="66" charset="0"/>
              </a:rPr>
              <a:t> </a:t>
            </a:r>
            <a:r>
              <a:rPr lang="en-US" altLang="sr-Latn-RS" sz="1800" dirty="0">
                <a:latin typeface="Comic Sans MS" pitchFamily="66" charset="0"/>
              </a:rPr>
              <a:t>still rises -&gt; liver synthesizes fatty acids from excess glucose</a:t>
            </a:r>
            <a:endParaRPr lang="da-DK" altLang="sr-Latn-RS" sz="1800" dirty="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1385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133600" y="685800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Diabetes Mellitus – Insulin Insufficiency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219200" y="1371600"/>
            <a:ext cx="69342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Characterized by: -&gt; high blood-glucose level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-&gt; Glucose overproduced by liver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-&gt; glucose underutilized by other organs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-&gt; shift in fuel usage from carbohydrates to fats -&gt; keton bodies (shortage of oxaloacetate)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-&gt; high level of keton bodies -&gt; kidney cannot balance pH any more  -&gt; lowered pH in blood and dehydration -&gt; coma</a:t>
            </a:r>
            <a:r>
              <a:rPr lang="en-US" altLang="sr-Latn-RS" sz="120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sr-Latn-RS" sz="12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solidFill>
                  <a:srgbClr val="C00000"/>
                </a:solidFill>
                <a:latin typeface="Comic Sans MS" pitchFamily="66" charset="0"/>
              </a:rPr>
              <a:t>Type I diabetes</a:t>
            </a:r>
            <a:r>
              <a:rPr lang="en-US" altLang="sr-Latn-RS" sz="1200">
                <a:latin typeface="Comic Sans MS" pitchFamily="66" charset="0"/>
              </a:rPr>
              <a:t>: insulin-dependent diabetes (requires insulin to live)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Lack of insulin due to autoimmune destruction of </a:t>
            </a:r>
            <a:r>
              <a:rPr lang="el-GR" altLang="sr-Latn-RS" sz="1200">
                <a:latin typeface="Comic Sans MS" pitchFamily="66" charset="0"/>
              </a:rPr>
              <a:t>β</a:t>
            </a:r>
            <a:r>
              <a:rPr lang="en-US" altLang="sr-Latn-RS" sz="1200">
                <a:latin typeface="Comic Sans MS" pitchFamily="66" charset="0"/>
              </a:rPr>
              <a:t>-cells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begins before age 20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-&gt; insulin absent -&gt; gl</a:t>
            </a:r>
            <a:r>
              <a:rPr lang="hr-HR" altLang="sr-Latn-RS" sz="1200">
                <a:latin typeface="Comic Sans MS" pitchFamily="66" charset="0"/>
              </a:rPr>
              <a:t>u</a:t>
            </a:r>
            <a:r>
              <a:rPr lang="en-US" altLang="sr-Latn-RS" sz="1200">
                <a:latin typeface="Comic Sans MS" pitchFamily="66" charset="0"/>
              </a:rPr>
              <a:t>cagon present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-&gt; person in biochemical </a:t>
            </a:r>
            <a:r>
              <a:rPr lang="en-US" altLang="sr-Latn-RS" sz="1200">
                <a:solidFill>
                  <a:srgbClr val="FF0000"/>
                </a:solidFill>
                <a:latin typeface="Comic Sans MS" pitchFamily="66" charset="0"/>
              </a:rPr>
              <a:t>starvation mode + high blood-glucose level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-&gt; entry of glucose into cells is blocked </a:t>
            </a:r>
            <a:r>
              <a:rPr lang="hr-HR" altLang="sr-Latn-RS" sz="1200">
                <a:latin typeface="Comic Sans MS" pitchFamily="66" charset="0"/>
              </a:rPr>
              <a:t>(myocytes and adipocytes)</a:t>
            </a:r>
            <a:endParaRPr lang="en-US" altLang="sr-Latn-RS" sz="12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-&gt; glucose excreted into urine -&gt; also water excreted -&gt; feel hungry + thirsty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2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solidFill>
                  <a:srgbClr val="C00000"/>
                </a:solidFill>
                <a:latin typeface="Comic Sans MS" pitchFamily="66" charset="0"/>
              </a:rPr>
              <a:t>Type II diabetes</a:t>
            </a:r>
            <a:r>
              <a:rPr lang="en-US" altLang="sr-Latn-RS" sz="1200">
                <a:latin typeface="Comic Sans MS" pitchFamily="66" charset="0"/>
              </a:rPr>
              <a:t>: insulin-independent diabetes </a:t>
            </a:r>
            <a:endParaRPr lang="hr-HR" altLang="sr-Latn-RS" sz="12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Insulin resistance in peripheral tissues due to lack of functional glucose transporters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  have a normal-high level of insulin in blood -&gt; unresponsive to hormone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            develops in middle-aged, obese people</a:t>
            </a:r>
            <a:endParaRPr lang="el-GR" altLang="sr-Latn-RS" sz="1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261"/>
          <a:stretch>
            <a:fillRect/>
          </a:stretch>
        </p:blipFill>
        <p:spPr bwMode="auto">
          <a:xfrm>
            <a:off x="2092325" y="609600"/>
            <a:ext cx="5159375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1676400" y="7620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/>
              <a:t>Mmol/L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76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In</a:t>
            </a:r>
            <a:r>
              <a:rPr lang="hr-HR" altLang="sr-Latn-RS" sz="2400" smtClean="0">
                <a:solidFill>
                  <a:srgbClr val="C00000"/>
                </a:solidFill>
                <a:latin typeface="Comic Sans MS" pitchFamily="66" charset="0"/>
              </a:rPr>
              <a:t>s</a:t>
            </a:r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ulin </a:t>
            </a:r>
            <a:r>
              <a:rPr lang="hr-HR" altLang="sr-Latn-RS" sz="2400" smtClean="0">
                <a:solidFill>
                  <a:srgbClr val="C00000"/>
                </a:solidFill>
                <a:latin typeface="Comic Sans MS" pitchFamily="66" charset="0"/>
              </a:rPr>
              <a:t>dependent</a:t>
            </a:r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 diabetes mellitus</a:t>
            </a:r>
          </a:p>
        </p:txBody>
      </p:sp>
      <p:pic>
        <p:nvPicPr>
          <p:cNvPr id="89091" name="Picture 3" descr="F13_17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6450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808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09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In</a:t>
            </a:r>
            <a:r>
              <a:rPr lang="hr-HR" altLang="sr-Latn-RS" sz="2400" smtClean="0">
                <a:solidFill>
                  <a:srgbClr val="C00000"/>
                </a:solidFill>
                <a:latin typeface="Comic Sans MS" pitchFamily="66" charset="0"/>
              </a:rPr>
              <a:t>s</a:t>
            </a:r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ulin </a:t>
            </a:r>
            <a:r>
              <a:rPr lang="hr-HR" altLang="sr-Latn-RS" sz="2400" smtClean="0">
                <a:solidFill>
                  <a:srgbClr val="C00000"/>
                </a:solidFill>
                <a:latin typeface="Comic Sans MS" pitchFamily="66" charset="0"/>
              </a:rPr>
              <a:t>independent</a:t>
            </a:r>
            <a:r>
              <a:rPr lang="en-GB" altLang="sr-Latn-RS" sz="2400" smtClean="0">
                <a:solidFill>
                  <a:srgbClr val="C00000"/>
                </a:solidFill>
                <a:latin typeface="Comic Sans MS" pitchFamily="66" charset="0"/>
              </a:rPr>
              <a:t> diabetes mellitus</a:t>
            </a:r>
          </a:p>
        </p:txBody>
      </p:sp>
      <p:pic>
        <p:nvPicPr>
          <p:cNvPr id="84995" name="Picture 3" descr="F13_1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3373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65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99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3622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Key Junctions between Pathways</a:t>
            </a:r>
            <a:endParaRPr lang="da-DK" altLang="sr-Latn-RS" sz="1800">
              <a:latin typeface="Comic Sans MS" pitchFamily="66" charset="0"/>
            </a:endParaRP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6576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73288"/>
            <a:ext cx="436245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366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54" y="914400"/>
            <a:ext cx="8229600" cy="1143000"/>
          </a:xfrm>
        </p:spPr>
        <p:txBody>
          <a:bodyPr/>
          <a:lstStyle/>
          <a:p>
            <a:r>
              <a:rPr lang="hr-HR" sz="4000" dirty="0" smtClean="0"/>
              <a:t>Quiz 1: </a:t>
            </a:r>
            <a:r>
              <a:rPr lang="en-US" sz="4000" dirty="0" smtClean="0"/>
              <a:t>List out the role and </a:t>
            </a:r>
            <a:r>
              <a:rPr lang="hr-HR" sz="4000" dirty="0" err="1" smtClean="0"/>
              <a:t>properties</a:t>
            </a:r>
            <a:r>
              <a:rPr lang="hr-HR" sz="4000" dirty="0" smtClean="0"/>
              <a:t> </a:t>
            </a:r>
            <a:r>
              <a:rPr lang="en-US" sz="4000" dirty="0" smtClean="0"/>
              <a:t>of following metabolic intermediates: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77" y="2332037"/>
            <a:ext cx="8229600" cy="4525963"/>
          </a:xfrm>
        </p:spPr>
        <p:txBody>
          <a:bodyPr/>
          <a:lstStyle/>
          <a:p>
            <a:r>
              <a:rPr lang="hr-HR" dirty="0" smtClean="0"/>
              <a:t>Pyruvate,</a:t>
            </a:r>
          </a:p>
          <a:p>
            <a:r>
              <a:rPr lang="hr-HR" dirty="0" smtClean="0"/>
              <a:t>Acetly-CoA</a:t>
            </a:r>
          </a:p>
          <a:p>
            <a:r>
              <a:rPr lang="hr-HR" dirty="0" smtClean="0"/>
              <a:t>Glucose-6 phosphate</a:t>
            </a:r>
          </a:p>
          <a:p>
            <a:r>
              <a:rPr lang="hr-HR" dirty="0" smtClean="0"/>
              <a:t>Ala and Gln</a:t>
            </a:r>
          </a:p>
          <a:p>
            <a:r>
              <a:rPr lang="hr-HR" dirty="0" smtClean="0"/>
              <a:t>glycerol and Glycerol-3 phosphate</a:t>
            </a:r>
          </a:p>
          <a:p>
            <a:r>
              <a:rPr lang="hr-HR" dirty="0" err="1" smtClean="0"/>
              <a:t>lactate</a:t>
            </a:r>
            <a:endParaRPr lang="hr-HR" dirty="0" smtClean="0"/>
          </a:p>
          <a:p>
            <a:r>
              <a:rPr lang="hr-HR" dirty="0" smtClean="0"/>
              <a:t>NADH </a:t>
            </a:r>
            <a:r>
              <a:rPr lang="hr-HR" dirty="0" err="1" smtClean="0"/>
              <a:t>and</a:t>
            </a:r>
            <a:r>
              <a:rPr lang="hr-HR" dirty="0" smtClean="0"/>
              <a:t> NADPH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604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Quiz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out the enzymes allosterically affected during fasting state!</a:t>
            </a:r>
          </a:p>
          <a:p>
            <a:r>
              <a:rPr lang="en-US" dirty="0" smtClean="0"/>
              <a:t>Name their </a:t>
            </a:r>
            <a:r>
              <a:rPr lang="en-US" dirty="0" err="1" smtClean="0"/>
              <a:t>allosterical</a:t>
            </a:r>
            <a:r>
              <a:rPr lang="en-US" dirty="0" smtClean="0"/>
              <a:t> effectors!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54538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362200" y="381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819400" y="3810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u="sng">
                <a:latin typeface="Comic Sans MS" pitchFamily="66" charset="0"/>
              </a:rPr>
              <a:t>Metabolic Profile of Organs</a:t>
            </a:r>
            <a:endParaRPr lang="da-DK" altLang="sr-Latn-RS" sz="1800" u="sng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1576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200400" y="6096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1. Metabolic Profile of Brain</a:t>
            </a:r>
            <a:r>
              <a:rPr lang="en-US" altLang="sr-Latn-RS" sz="1800"/>
              <a:t> </a:t>
            </a:r>
            <a:endParaRPr lang="da-DK" altLang="sr-Latn-RS" sz="180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143000" y="5715000"/>
            <a:ext cx="6858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Glucose is fuel for human brain  -&gt; consumes 120g/day -&gt; 60-70 % of utilization of glucose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2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in starvation -&gt; ketone bodies can replace glucose</a:t>
            </a:r>
            <a:endParaRPr lang="da-DK" altLang="sr-Latn-RS" sz="120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4191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72097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819400" y="6096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2. Metabolic Profile of Muscles</a:t>
            </a:r>
            <a:r>
              <a:rPr lang="en-US" altLang="sr-Latn-RS" sz="1800"/>
              <a:t> </a:t>
            </a:r>
            <a:endParaRPr lang="da-DK" altLang="sr-Latn-RS" sz="180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5029200"/>
            <a:ext cx="4648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Major fuels are glucose, fatty acids, and ketone bodies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-&gt; has a large storage of glycogen -&gt; about ¾ of all glycogen stored in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-&gt; glucose is preferred fuel for burst of activity -&gt; production of lactate (anaerobe)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-&gt; fatty acid major fuel in resting muscles and in heart muscle (aerobe)</a:t>
            </a:r>
            <a:endParaRPr lang="da-DK" altLang="sr-Latn-RS" sz="1200">
              <a:latin typeface="Comic Sans MS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1575" y="498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2667000" y="6096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 u="sng">
                <a:latin typeface="Comic Sans MS" pitchFamily="66" charset="0"/>
              </a:rPr>
              <a:t>Fuel Choice During Exercise</a:t>
            </a:r>
            <a:endParaRPr lang="da-DK" altLang="sr-Latn-RS" sz="1800" u="sng">
              <a:latin typeface="Comic Sans MS" pitchFamily="66" charset="0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828800" y="1524000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r-Latn-RS" altLang="sr-Latn-RS" sz="1800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33400" y="2286000"/>
            <a:ext cx="7924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Fuels used are different in: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sprinting -&gt; anaerobic exercise -&gt; lactate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distance running -&gt; aerobic exercise -&gt; CO</a:t>
            </a:r>
            <a:r>
              <a:rPr lang="en-US" altLang="sr-Latn-RS" sz="1400" baseline="-25000">
                <a:latin typeface="Comic Sans MS" pitchFamily="66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ATP directly powers myosin -&gt; responsible for muscle contraction -&gt; movement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amount of ATP in muscle is small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velocity depended on rate of ATP production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creatine phosphate generates ATP under intense muscle contractions for 5-6 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Sprint:</a:t>
            </a:r>
            <a:r>
              <a:rPr lang="en-US" altLang="sr-Latn-RS" sz="1200">
                <a:latin typeface="Comic Sans MS" pitchFamily="66" charset="0"/>
              </a:rPr>
              <a:t> powered by ATP, creatine phosphate, and anaerobic glycolysis of glycogen -&gt; lactate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Medium length sprint:</a:t>
            </a:r>
            <a:r>
              <a:rPr lang="en-US" altLang="sr-Latn-RS" sz="1200">
                <a:latin typeface="Comic Sans MS" pitchFamily="66" charset="0"/>
              </a:rPr>
              <a:t> complete oxidation of muscle glycogen -&gt; CO</a:t>
            </a:r>
            <a:r>
              <a:rPr lang="en-US" altLang="sr-Latn-RS" sz="1200" baseline="-25000">
                <a:latin typeface="Comic Sans MS" pitchFamily="66" charset="0"/>
              </a:rPr>
              <a:t>2</a:t>
            </a:r>
            <a:r>
              <a:rPr lang="en-US" altLang="sr-Latn-RS" sz="1200">
                <a:latin typeface="Comic Sans MS" pitchFamily="66" charset="0"/>
              </a:rPr>
              <a:t> (production slower) -&gt; velocity lower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 b="1">
                <a:latin typeface="Comic Sans MS" pitchFamily="66" charset="0"/>
              </a:rPr>
              <a:t>Marathon:</a:t>
            </a:r>
            <a:r>
              <a:rPr lang="en-US" altLang="sr-Latn-RS" sz="1200">
                <a:latin typeface="Comic Sans MS" pitchFamily="66" charset="0"/>
              </a:rPr>
              <a:t> complete oxidation of muscle and liver glycogen -&gt; CO</a:t>
            </a:r>
            <a:r>
              <a:rPr lang="en-US" altLang="sr-Latn-RS" sz="1200" baseline="-25000">
                <a:latin typeface="Comic Sans MS" pitchFamily="66" charset="0"/>
              </a:rPr>
              <a:t>2</a:t>
            </a:r>
            <a:r>
              <a:rPr lang="en-US" altLang="sr-Latn-RS" sz="120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200">
                <a:latin typeface="Comic Sans MS" pitchFamily="66" charset="0"/>
              </a:rPr>
              <a:t>                 and complete oxidation of fatty acids from adipose tissues -&gt;</a:t>
            </a:r>
            <a:r>
              <a:rPr lang="en-US" altLang="sr-Latn-RS" sz="1400">
                <a:latin typeface="Comic Sans MS" pitchFamily="66" charset="0"/>
              </a:rPr>
              <a:t> </a:t>
            </a:r>
            <a:r>
              <a:rPr lang="en-US" altLang="sr-Latn-RS" sz="1200">
                <a:latin typeface="Comic Sans MS" pitchFamily="66" charset="0"/>
              </a:rPr>
              <a:t>CO</a:t>
            </a:r>
            <a:r>
              <a:rPr lang="en-US" altLang="sr-Latn-RS" sz="1200" baseline="-25000">
                <a:latin typeface="Comic Sans MS" pitchFamily="66" charset="0"/>
              </a:rPr>
              <a:t>2 </a:t>
            </a:r>
            <a:r>
              <a:rPr lang="en-US" altLang="sr-Latn-RS" sz="1200">
                <a:latin typeface="Comic Sans MS" pitchFamily="66" charset="0"/>
              </a:rPr>
              <a:t>(ATP is generated even slower)</a:t>
            </a:r>
            <a:endParaRPr lang="en-US" altLang="sr-Latn-RS" sz="1200" baseline="-250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               </a:t>
            </a:r>
            <a:r>
              <a:rPr lang="en-US" altLang="sr-Latn-RS" sz="1200">
                <a:latin typeface="Comic Sans MS" pitchFamily="66" charset="0"/>
              </a:rPr>
              <a:t>Low blood-glucose level -&gt;</a:t>
            </a:r>
            <a:r>
              <a:rPr lang="en-US" altLang="sr-Latn-RS" sz="1400">
                <a:latin typeface="Comic Sans MS" pitchFamily="66" charset="0"/>
              </a:rPr>
              <a:t> </a:t>
            </a:r>
            <a:r>
              <a:rPr lang="en-US" altLang="sr-Latn-RS" sz="1200">
                <a:latin typeface="Comic Sans MS" pitchFamily="66" charset="0"/>
              </a:rPr>
              <a:t>high glucagon/insulin ratio -&gt; mobilization of fatty acids</a:t>
            </a:r>
            <a:endParaRPr lang="da-DK" altLang="sr-Latn-RS" sz="1200">
              <a:latin typeface="Comic Sans MS" pitchFamily="66" charset="0"/>
            </a:endParaRPr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5829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362200" y="6858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3. Metabolic Profile of Adiposite tissue</a:t>
            </a:r>
            <a:endParaRPr lang="da-DK" altLang="sr-Latn-RS" sz="1800">
              <a:latin typeface="Comic Sans MS" pitchFamily="66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3656013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685800" y="2590800"/>
            <a:ext cx="3124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 dirty="0" err="1">
                <a:latin typeface="Comic Sans MS" pitchFamily="66" charset="0"/>
              </a:rPr>
              <a:t>Triacylglycerols</a:t>
            </a:r>
            <a:r>
              <a:rPr lang="en-US" altLang="sr-Latn-RS" sz="1200" dirty="0">
                <a:latin typeface="Comic Sans MS" pitchFamily="66" charset="0"/>
              </a:rPr>
              <a:t> are stored in tissue -&gt; enormous reservoir of metabolic fuel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 dirty="0">
                <a:latin typeface="Comic Sans MS" pitchFamily="66" charset="0"/>
              </a:rPr>
              <a:t>-&gt; needs glucose to synthesis TAG;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r-Latn-RS" sz="12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r-Latn-RS" sz="1200" dirty="0">
                <a:latin typeface="Comic Sans MS" pitchFamily="66" charset="0"/>
              </a:rPr>
              <a:t>-&gt; glucose </a:t>
            </a:r>
            <a:r>
              <a:rPr lang="hr-HR" altLang="sr-Latn-RS" sz="1200" dirty="0" err="1" smtClean="0">
                <a:latin typeface="Comic Sans MS" pitchFamily="66" charset="0"/>
              </a:rPr>
              <a:t>concentration</a:t>
            </a:r>
            <a:r>
              <a:rPr lang="en-US" altLang="sr-Latn-RS" sz="1200" dirty="0" smtClean="0">
                <a:latin typeface="Comic Sans MS" pitchFamily="66" charset="0"/>
              </a:rPr>
              <a:t> </a:t>
            </a:r>
            <a:r>
              <a:rPr lang="en-US" altLang="sr-Latn-RS" sz="1200" dirty="0">
                <a:latin typeface="Comic Sans MS" pitchFamily="66" charset="0"/>
              </a:rPr>
              <a:t>determines if fatty acids are released into blood</a:t>
            </a:r>
            <a:endParaRPr lang="da-DK" altLang="sr-Latn-R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2595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438400" y="9144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800">
                <a:latin typeface="Comic Sans MS" pitchFamily="66" charset="0"/>
              </a:rPr>
              <a:t>4. Metabolic Profile of Kidney</a:t>
            </a:r>
            <a:endParaRPr lang="da-DK" altLang="sr-Latn-RS" sz="1800">
              <a:latin typeface="Comic Sans MS" pitchFamily="66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143000" y="2667000"/>
            <a:ext cx="67056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Production of urine -&gt; secretion of waste products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Blood plasma is filtered (60 X per day) -&gt; water and glucose reabsorbed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sr-Latn-RS" sz="1400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-&gt; during starvation -&gt; important site of gluconeogenesis (1/2 of blood glucose)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r-Latn-RS" sz="1400">
                <a:latin typeface="Comic Sans MS" pitchFamily="66" charset="0"/>
              </a:rPr>
              <a:t>	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67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7124</TotalTime>
  <Words>1022</Words>
  <Application>Microsoft Office PowerPoint</Application>
  <PresentationFormat>On-screen Show (4:3)</PresentationFormat>
  <Paragraphs>150</Paragraphs>
  <Slides>31</Slides>
  <Notes>21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Comic Sans MS</vt:lpstr>
      <vt:lpstr>Default Design</vt:lpstr>
      <vt:lpstr>Integration of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Tissue-Specific Metabolism during the Fed-Fast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Insulin dependent diabetes mellitus</vt:lpstr>
      <vt:lpstr>Insulin independent diabetes mellitus</vt:lpstr>
      <vt:lpstr>Quiz 1: List out the role and properties of following metabolic intermediates: </vt:lpstr>
      <vt:lpstr>Quiz 2</vt:lpstr>
    </vt:vector>
  </TitlesOfParts>
  <Company>AAU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Metabolism</dc:title>
  <dc:creator>ep</dc:creator>
  <cp:lastModifiedBy>Daria Pašalić</cp:lastModifiedBy>
  <cp:revision>86</cp:revision>
  <dcterms:created xsi:type="dcterms:W3CDTF">2006-04-20T08:12:11Z</dcterms:created>
  <dcterms:modified xsi:type="dcterms:W3CDTF">2021-05-14T08:37:50Z</dcterms:modified>
</cp:coreProperties>
</file>