
<file path=[Content_Types].xml><?xml version="1.0" encoding="utf-8"?>
<Types xmlns="http://schemas.openxmlformats.org/package/2006/content-types">
  <Default Extension="png" ContentType="image/png"/>
  <Default Extension="m4a" ContentType="audio/mp4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56" r:id="rId2"/>
    <p:sldId id="312" r:id="rId3"/>
    <p:sldId id="257" r:id="rId4"/>
    <p:sldId id="351" r:id="rId5"/>
    <p:sldId id="258" r:id="rId6"/>
    <p:sldId id="345" r:id="rId7"/>
    <p:sldId id="260" r:id="rId8"/>
    <p:sldId id="329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327" r:id="rId18"/>
    <p:sldId id="269" r:id="rId19"/>
    <p:sldId id="352" r:id="rId20"/>
    <p:sldId id="353" r:id="rId21"/>
    <p:sldId id="274" r:id="rId22"/>
    <p:sldId id="275" r:id="rId23"/>
    <p:sldId id="276" r:id="rId24"/>
    <p:sldId id="331" r:id="rId25"/>
    <p:sldId id="332" r:id="rId26"/>
    <p:sldId id="334" r:id="rId27"/>
    <p:sldId id="285" r:id="rId28"/>
    <p:sldId id="286" r:id="rId29"/>
    <p:sldId id="314" r:id="rId30"/>
    <p:sldId id="310" r:id="rId31"/>
    <p:sldId id="330" r:id="rId32"/>
    <p:sldId id="339" r:id="rId33"/>
    <p:sldId id="344" r:id="rId34"/>
    <p:sldId id="277" r:id="rId35"/>
    <p:sldId id="278" r:id="rId36"/>
    <p:sldId id="281" r:id="rId37"/>
    <p:sldId id="282" r:id="rId38"/>
    <p:sldId id="347" r:id="rId39"/>
    <p:sldId id="325" r:id="rId40"/>
  </p:sldIdLst>
  <p:sldSz cx="9144000" cy="6858000" type="screen4x3"/>
  <p:notesSz cx="6858000" cy="9144000"/>
  <p:defaultTextStyle>
    <a:defPPr>
      <a:defRPr lang="hr-H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E1A1F5"/>
    <a:srgbClr val="990099"/>
    <a:srgbClr val="FF7C80"/>
    <a:srgbClr val="CC66FF"/>
    <a:srgbClr val="DAC4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5224" autoAdjust="0"/>
  </p:normalViewPr>
  <p:slideViewPr>
    <p:cSldViewPr>
      <p:cViewPr varScale="1">
        <p:scale>
          <a:sx n="76" d="100"/>
          <a:sy n="76" d="100"/>
        </p:scale>
        <p:origin x="1320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650"/>
    </p:cViewPr>
  </p:sorterViewPr>
  <p:notesViewPr>
    <p:cSldViewPr>
      <p:cViewPr varScale="1">
        <p:scale>
          <a:sx n="83" d="100"/>
          <a:sy n="83" d="100"/>
        </p:scale>
        <p:origin x="-199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hr-HR" altLang="sr-Latn-R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hr-HR" altLang="sr-Latn-RS"/>
          </a:p>
        </p:txBody>
      </p:sp>
      <p:sp>
        <p:nvSpPr>
          <p:cNvPr id="522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r-HR" altLang="sr-Latn-RS" noProof="0" smtClean="0"/>
              <a:t>Click to edit Master text styles</a:t>
            </a:r>
          </a:p>
          <a:p>
            <a:pPr lvl="1"/>
            <a:r>
              <a:rPr lang="hr-HR" altLang="sr-Latn-RS" noProof="0" smtClean="0"/>
              <a:t>Second level</a:t>
            </a:r>
          </a:p>
          <a:p>
            <a:pPr lvl="2"/>
            <a:r>
              <a:rPr lang="hr-HR" altLang="sr-Latn-RS" noProof="0" smtClean="0"/>
              <a:t>Third level</a:t>
            </a:r>
          </a:p>
          <a:p>
            <a:pPr lvl="3"/>
            <a:r>
              <a:rPr lang="hr-HR" altLang="sr-Latn-RS" noProof="0" smtClean="0"/>
              <a:t>Fourth level</a:t>
            </a:r>
          </a:p>
          <a:p>
            <a:pPr lvl="4"/>
            <a:r>
              <a:rPr lang="hr-HR" altLang="sr-Latn-RS" noProof="0" smtClean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hr-HR" altLang="sr-Latn-R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1CF63421-A3FA-484D-8B34-004D9AD07C0A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200743411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CF63421-A3FA-484D-8B34-004D9AD07C0A}" type="slidenum">
              <a:rPr lang="hr-HR" altLang="sr-Latn-RS" smtClean="0"/>
              <a:pPr>
                <a:defRPr/>
              </a:pPr>
              <a:t>4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25765185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0D1DC39-E0B0-4D69-86DD-181BAD07423A}" type="slidenum">
              <a:rPr lang="hr-HR" altLang="sr-Latn-RS" smtClean="0"/>
              <a:pPr eaLnBrk="1" hangingPunct="1">
                <a:spcBef>
                  <a:spcPct val="0"/>
                </a:spcBef>
              </a:pPr>
              <a:t>14</a:t>
            </a:fld>
            <a:endParaRPr lang="hr-HR" altLang="sr-Latn-RS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40132677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CF63421-A3FA-484D-8B34-004D9AD07C0A}" type="slidenum">
              <a:rPr lang="hr-HR" altLang="sr-Latn-RS" smtClean="0"/>
              <a:pPr>
                <a:defRPr/>
              </a:pPr>
              <a:t>15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40199415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CF63421-A3FA-484D-8B34-004D9AD07C0A}" type="slidenum">
              <a:rPr lang="hr-HR" altLang="sr-Latn-RS" smtClean="0"/>
              <a:pPr>
                <a:defRPr/>
              </a:pPr>
              <a:t>16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5356021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F2AB525-246A-45F0-9E08-5AF4B3419417}" type="slidenum">
              <a:rPr lang="hr-HR" altLang="sr-Latn-RS" smtClean="0"/>
              <a:pPr eaLnBrk="1" hangingPunct="1">
                <a:spcBef>
                  <a:spcPct val="0"/>
                </a:spcBef>
              </a:pPr>
              <a:t>18</a:t>
            </a:fld>
            <a:endParaRPr lang="hr-HR" altLang="sr-Latn-RS" smtClean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7642339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CF63421-A3FA-484D-8B34-004D9AD07C0A}" type="slidenum">
              <a:rPr lang="hr-HR" altLang="sr-Latn-RS" smtClean="0"/>
              <a:pPr>
                <a:defRPr/>
              </a:pPr>
              <a:t>19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26858736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5936D02-4C0B-45EE-85E0-29F7D85C6503}" type="slidenum">
              <a:rPr lang="hr-HR" altLang="sr-Latn-RS" smtClean="0"/>
              <a:pPr eaLnBrk="1" hangingPunct="1">
                <a:spcBef>
                  <a:spcPct val="0"/>
                </a:spcBef>
              </a:pPr>
              <a:t>21</a:t>
            </a:fld>
            <a:endParaRPr lang="hr-HR" altLang="sr-Latn-RS" smtClean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2846932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E0C2CC9-0C9C-48AC-AF7F-20E301D06178}" type="slidenum">
              <a:rPr lang="hr-HR" altLang="sr-Latn-RS" smtClean="0"/>
              <a:pPr eaLnBrk="1" hangingPunct="1">
                <a:spcBef>
                  <a:spcPct val="0"/>
                </a:spcBef>
              </a:pPr>
              <a:t>22</a:t>
            </a:fld>
            <a:endParaRPr lang="hr-HR" altLang="sr-Latn-RS" smtClean="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7012125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D9DB170-2454-4D49-97FD-B22DD5A24A77}" type="slidenum">
              <a:rPr lang="hr-HR" altLang="sr-Latn-RS" smtClean="0"/>
              <a:pPr eaLnBrk="1" hangingPunct="1">
                <a:spcBef>
                  <a:spcPct val="0"/>
                </a:spcBef>
              </a:pPr>
              <a:t>23</a:t>
            </a:fld>
            <a:endParaRPr lang="hr-HR" altLang="sr-Latn-RS" smtClean="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0560796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CF63421-A3FA-484D-8B34-004D9AD07C0A}" type="slidenum">
              <a:rPr lang="hr-HR" altLang="sr-Latn-RS" smtClean="0"/>
              <a:pPr>
                <a:defRPr/>
              </a:pPr>
              <a:t>27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5478362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CF63421-A3FA-484D-8B34-004D9AD07C0A}" type="slidenum">
              <a:rPr lang="hr-HR" altLang="sr-Latn-RS" smtClean="0"/>
              <a:pPr>
                <a:defRPr/>
              </a:pPr>
              <a:t>28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17049546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13F48E2-31C7-43CB-809D-2981C0AB77EC}" type="slidenum">
              <a:rPr lang="hr-HR" altLang="sr-Latn-RS" smtClean="0"/>
              <a:pPr eaLnBrk="1" hangingPunct="1">
                <a:spcBef>
                  <a:spcPct val="0"/>
                </a:spcBef>
              </a:pPr>
              <a:t>5</a:t>
            </a:fld>
            <a:endParaRPr lang="hr-HR" altLang="sr-Latn-RS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42303224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CF63421-A3FA-484D-8B34-004D9AD07C0A}" type="slidenum">
              <a:rPr lang="hr-HR" altLang="sr-Latn-RS" smtClean="0"/>
              <a:pPr>
                <a:defRPr/>
              </a:pPr>
              <a:t>33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137608516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CF63421-A3FA-484D-8B34-004D9AD07C0A}" type="slidenum">
              <a:rPr lang="hr-HR" altLang="sr-Latn-RS" smtClean="0"/>
              <a:pPr>
                <a:defRPr/>
              </a:pPr>
              <a:t>34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16970598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7092CDD-D793-47F3-B2EB-12C41778CCF2}" type="slidenum">
              <a:rPr lang="hr-HR" altLang="sr-Latn-RS" smtClean="0"/>
              <a:pPr eaLnBrk="1" hangingPunct="1">
                <a:spcBef>
                  <a:spcPct val="0"/>
                </a:spcBef>
              </a:pPr>
              <a:t>35</a:t>
            </a:fld>
            <a:endParaRPr lang="hr-HR" altLang="sr-Latn-RS" smtClean="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8867059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C19901B-EA2C-4DEC-8919-643DC2113C7A}" type="slidenum">
              <a:rPr lang="hr-HR" altLang="sr-Latn-RS" smtClean="0"/>
              <a:pPr eaLnBrk="1" hangingPunct="1">
                <a:spcBef>
                  <a:spcPct val="0"/>
                </a:spcBef>
              </a:pPr>
              <a:t>36</a:t>
            </a:fld>
            <a:endParaRPr lang="hr-HR" altLang="sr-Latn-RS" smtClean="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16688706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C95FCA2-DEE0-493D-B96A-842DA313EBB8}" type="slidenum">
              <a:rPr lang="hr-HR" altLang="sr-Latn-RS" smtClean="0"/>
              <a:pPr eaLnBrk="1" hangingPunct="1">
                <a:spcBef>
                  <a:spcPct val="0"/>
                </a:spcBef>
              </a:pPr>
              <a:t>37</a:t>
            </a:fld>
            <a:endParaRPr lang="hr-HR" altLang="sr-Latn-RS" smtClean="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406582517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CC96C3C-F8CB-46B6-9C4F-73969138753C}" type="slidenum">
              <a:rPr lang="en-US"/>
              <a:pPr/>
              <a:t>38</a:t>
            </a:fld>
            <a:endParaRPr lang="en-US"/>
          </a:p>
        </p:txBody>
      </p:sp>
      <p:sp>
        <p:nvSpPr>
          <p:cNvPr id="5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211546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CF63421-A3FA-484D-8B34-004D9AD07C0A}" type="slidenum">
              <a:rPr lang="hr-HR" altLang="sr-Latn-RS" smtClean="0"/>
              <a:pPr>
                <a:defRPr/>
              </a:pPr>
              <a:t>6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20107992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1C80F5B-6BEC-422B-8B4C-B15957514A16}" type="slidenum">
              <a:rPr lang="hr-HR" altLang="sr-Latn-RS" smtClean="0"/>
              <a:pPr eaLnBrk="1" hangingPunct="1">
                <a:spcBef>
                  <a:spcPct val="0"/>
                </a:spcBef>
              </a:pPr>
              <a:t>7</a:t>
            </a:fld>
            <a:endParaRPr lang="hr-HR" altLang="sr-Latn-RS" smtClean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8730641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eaLnBrk="1" hangingPunct="1"/>
            <a:endParaRPr lang="hr-HR" altLang="sr-Latn-R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CF63421-A3FA-484D-8B34-004D9AD07C0A}" type="slidenum">
              <a:rPr lang="hr-HR" altLang="sr-Latn-RS" smtClean="0"/>
              <a:pPr>
                <a:defRPr/>
              </a:pPr>
              <a:t>8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2472191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CF63421-A3FA-484D-8B34-004D9AD07C0A}" type="slidenum">
              <a:rPr lang="hr-HR" altLang="sr-Latn-RS" smtClean="0"/>
              <a:pPr>
                <a:defRPr/>
              </a:pPr>
              <a:t>9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22356805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DFA6C5F-5340-44C1-B187-5E0F5F427434}" type="slidenum">
              <a:rPr lang="hr-HR" altLang="sr-Latn-RS" smtClean="0"/>
              <a:pPr eaLnBrk="1" hangingPunct="1">
                <a:spcBef>
                  <a:spcPct val="0"/>
                </a:spcBef>
              </a:pPr>
              <a:t>11</a:t>
            </a:fld>
            <a:endParaRPr lang="hr-HR" altLang="sr-Latn-RS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8862903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4A81AFB-FC47-4C36-8443-910D9007805F}" type="slidenum">
              <a:rPr lang="hr-HR" altLang="sr-Latn-RS" smtClean="0"/>
              <a:pPr eaLnBrk="1" hangingPunct="1">
                <a:spcBef>
                  <a:spcPct val="0"/>
                </a:spcBef>
              </a:pPr>
              <a:t>12</a:t>
            </a:fld>
            <a:endParaRPr lang="hr-HR" altLang="sr-Latn-RS" smtClean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4549395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2E3CE74-E553-40E4-BFFE-3DE3341922E5}" type="slidenum">
              <a:rPr lang="hr-HR" altLang="sr-Latn-RS" smtClean="0"/>
              <a:pPr eaLnBrk="1" hangingPunct="1">
                <a:spcBef>
                  <a:spcPct val="0"/>
                </a:spcBef>
              </a:pPr>
              <a:t>13</a:t>
            </a:fld>
            <a:endParaRPr lang="hr-HR" altLang="sr-Latn-RS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6639735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hr-H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 altLang="sr-Latn-R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 altLang="sr-Latn-R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EE7028-4E5A-42A3-A42E-9D8EAC2176A4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2888786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 altLang="sr-Latn-R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 altLang="sr-Latn-R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BEBDAC-41E7-4C7E-A34C-3DD305B11F75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18244002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 altLang="sr-Latn-R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 altLang="sr-Latn-R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88FA40-047C-44EC-80C1-8027A1246293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9536291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 altLang="sr-Latn-R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 altLang="sr-Latn-R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BC5FEC-5290-4E48-AB5B-107B8AF36EB7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10451852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 altLang="sr-Latn-R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 altLang="sr-Latn-R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D92275-CDC3-40F8-9346-A544CF5B27FC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23630528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 altLang="sr-Latn-R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 altLang="sr-Latn-R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740DF4-7800-4B36-A8FF-C3B6BD0B7ADD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9922964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 altLang="sr-Latn-R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 altLang="sr-Latn-R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67AC54-CA8B-420B-8C92-18CB36372C5E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15497626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 altLang="sr-Latn-R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 altLang="sr-Latn-R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E32972-AAA0-474D-B0CF-347EB7550FB2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8380758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 altLang="sr-Latn-R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 altLang="sr-Latn-R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5A0EF6-2259-4D28-A818-F7756687CB0F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2862308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 altLang="sr-Latn-R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 altLang="sr-Latn-R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D46122-29D8-410F-A4BD-5B303CA9E7C5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2350870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r-HR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 altLang="sr-Latn-R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 altLang="sr-Latn-R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C48E47-66E1-4F2A-A0D8-AA9352C64A1F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17110899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r-HR" altLang="sr-Latn-R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r-HR" altLang="sr-Latn-RS" smtClean="0"/>
              <a:t>Click to edit Master text styles</a:t>
            </a:r>
          </a:p>
          <a:p>
            <a:pPr lvl="1"/>
            <a:r>
              <a:rPr lang="hr-HR" altLang="sr-Latn-RS" smtClean="0"/>
              <a:t>Second level</a:t>
            </a:r>
          </a:p>
          <a:p>
            <a:pPr lvl="2"/>
            <a:r>
              <a:rPr lang="hr-HR" altLang="sr-Latn-RS" smtClean="0"/>
              <a:t>Third level</a:t>
            </a:r>
          </a:p>
          <a:p>
            <a:pPr lvl="3"/>
            <a:r>
              <a:rPr lang="hr-HR" altLang="sr-Latn-RS" smtClean="0"/>
              <a:t>Fourth level</a:t>
            </a:r>
          </a:p>
          <a:p>
            <a:pPr lvl="4"/>
            <a:r>
              <a:rPr lang="hr-HR" altLang="sr-Latn-R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hr-HR" altLang="sr-Latn-R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hr-HR" altLang="sr-Latn-R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2A742DBB-D849-4EEA-A267-88558633BC93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.png"/><Relationship Id="rId5" Type="http://schemas.openxmlformats.org/officeDocument/2006/relationships/image" Target="../media/image27.jpeg"/><Relationship Id="rId4" Type="http://schemas.openxmlformats.org/officeDocument/2006/relationships/notesSlide" Target="../notesSlides/notesSlide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.pn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1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2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.png"/><Relationship Id="rId5" Type="http://schemas.openxmlformats.org/officeDocument/2006/relationships/image" Target="../media/image36.jpeg"/><Relationship Id="rId4" Type="http://schemas.openxmlformats.org/officeDocument/2006/relationships/notesSlide" Target="../notesSlides/notesSlide2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.png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2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5.emf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sr-Latn-RS" sz="4800" b="1" dirty="0" smtClean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adder ITC" pitchFamily="82" charset="0"/>
              </a:rPr>
              <a:t>Synthesis of saturated and unsaturated (ω-9, ω-6, ω-3 series) FAs and Eicosanoids</a:t>
            </a:r>
            <a:r>
              <a:rPr lang="hr-HR" altLang="sr-Latn-RS" sz="4800" b="1" dirty="0" smtClean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adder ITC" pitchFamily="82" charset="0"/>
              </a:rPr>
              <a:t>, </a:t>
            </a:r>
            <a:r>
              <a:rPr lang="hr-HR" altLang="sr-Latn-RS" sz="4800" b="1" dirty="0" err="1" smtClean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adder ITC" pitchFamily="82" charset="0"/>
              </a:rPr>
              <a:t>triacylglycerols</a:t>
            </a:r>
            <a:r>
              <a:rPr lang="hr-HR" altLang="sr-Latn-RS" sz="4800" b="1" dirty="0" smtClean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adder ITC" pitchFamily="82" charset="0"/>
              </a:rPr>
              <a:t> </a:t>
            </a:r>
            <a:r>
              <a:rPr lang="hr-HR" altLang="sr-Latn-RS" sz="4800" b="1" dirty="0" err="1" smtClean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adder ITC" pitchFamily="82" charset="0"/>
              </a:rPr>
              <a:t>and</a:t>
            </a:r>
            <a:r>
              <a:rPr lang="hr-HR" altLang="sr-Latn-RS" sz="4800" b="1" dirty="0" smtClean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adder ITC" pitchFamily="82" charset="0"/>
              </a:rPr>
              <a:t> </a:t>
            </a:r>
            <a:r>
              <a:rPr lang="hr-HR" altLang="sr-Latn-RS" sz="4800" b="1" dirty="0" err="1" smtClean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lackadder ITC" pitchFamily="82" charset="0"/>
              </a:rPr>
              <a:t>Phospholipids</a:t>
            </a:r>
            <a:endParaRPr lang="hr-HR" altLang="sr-Latn-RS" sz="4800" b="1" dirty="0" smtClean="0">
              <a:solidFill>
                <a:srgbClr val="99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lackadder ITC" pitchFamily="82" charset="0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68313" y="5105400"/>
            <a:ext cx="6400800" cy="1752600"/>
          </a:xfrm>
        </p:spPr>
        <p:txBody>
          <a:bodyPr/>
          <a:lstStyle/>
          <a:p>
            <a:pPr eaLnBrk="1" hangingPunct="1"/>
            <a:r>
              <a:rPr lang="hr-HR" altLang="sr-Latn-RS" smtClean="0">
                <a:latin typeface="Blackadder ITC" pitchFamily="82" charset="0"/>
              </a:rPr>
              <a:t>Associate Professor .dr. sc. Daria Pašalić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9647" y="388291"/>
            <a:ext cx="3809454" cy="615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4149725"/>
            <a:ext cx="2295525" cy="199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81757" y="2067763"/>
            <a:ext cx="1863427" cy="738664"/>
          </a:xfrm>
          <a:prstGeom prst="rect">
            <a:avLst/>
          </a:prstGeom>
          <a:solidFill>
            <a:srgbClr val="DAC4D4"/>
          </a:solidFill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Acety</a:t>
            </a:r>
            <a:r>
              <a:rPr lang="en-US" sz="1400" dirty="0" smtClean="0"/>
              <a:t> (Acyl) groups are esterified to the –SH group</a:t>
            </a:r>
            <a:endParaRPr lang="en-US" sz="1400" dirty="0"/>
          </a:p>
        </p:txBody>
      </p:sp>
      <p:sp>
        <p:nvSpPr>
          <p:cNvPr id="5" name="Oval 4"/>
          <p:cNvSpPr/>
          <p:nvPr/>
        </p:nvSpPr>
        <p:spPr>
          <a:xfrm>
            <a:off x="1835696" y="4149725"/>
            <a:ext cx="720080" cy="647427"/>
          </a:xfrm>
          <a:prstGeom prst="ellipse">
            <a:avLst/>
          </a:prstGeom>
          <a:solidFill>
            <a:schemeClr val="accent1">
              <a:alpha val="4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9" name="Oval 8"/>
          <p:cNvSpPr/>
          <p:nvPr/>
        </p:nvSpPr>
        <p:spPr>
          <a:xfrm>
            <a:off x="6544374" y="5897065"/>
            <a:ext cx="720080" cy="640749"/>
          </a:xfrm>
          <a:prstGeom prst="ellipse">
            <a:avLst/>
          </a:prstGeom>
          <a:solidFill>
            <a:schemeClr val="accent1">
              <a:alpha val="4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1913470" y="2996952"/>
            <a:ext cx="282266" cy="936104"/>
          </a:xfrm>
          <a:prstGeom prst="straightConnector1">
            <a:avLst/>
          </a:prstGeom>
          <a:ln w="34925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6127691" y="6140450"/>
            <a:ext cx="416683" cy="0"/>
          </a:xfrm>
          <a:prstGeom prst="straightConnector1">
            <a:avLst/>
          </a:prstGeom>
          <a:ln w="34925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196752"/>
            <a:ext cx="4032250" cy="399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323850" y="188913"/>
            <a:ext cx="424186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sr-Latn-RS" sz="2400" dirty="0" smtClean="0">
                <a:solidFill>
                  <a:srgbClr val="FF3399"/>
                </a:solidFill>
                <a:latin typeface="Times" pitchFamily="18" charset="0"/>
              </a:rPr>
              <a:t>3.KS - </a:t>
            </a:r>
            <a:r>
              <a:rPr lang="en-US" altLang="sr-Latn-RS" sz="2400" i="1" dirty="0" smtClean="0">
                <a:solidFill>
                  <a:srgbClr val="FF3399"/>
                </a:solidFill>
                <a:latin typeface="Times" pitchFamily="18" charset="0"/>
                <a:sym typeface="Symbol" pitchFamily="18" charset="2"/>
              </a:rPr>
              <a:t></a:t>
            </a:r>
            <a:r>
              <a:rPr lang="en-US" altLang="sr-Latn-RS" sz="2400" dirty="0" smtClean="0">
                <a:solidFill>
                  <a:srgbClr val="FF3399"/>
                </a:solidFill>
                <a:latin typeface="Times" pitchFamily="18" charset="0"/>
                <a:sym typeface="Symbol" pitchFamily="18" charset="2"/>
              </a:rPr>
              <a:t>-</a:t>
            </a:r>
            <a:r>
              <a:rPr lang="en-US" altLang="sr-Latn-RS" sz="2400" dirty="0" err="1" smtClean="0">
                <a:solidFill>
                  <a:srgbClr val="FF3399"/>
                </a:solidFill>
                <a:latin typeface="Times" pitchFamily="18" charset="0"/>
                <a:sym typeface="Symbol" pitchFamily="18" charset="2"/>
              </a:rPr>
              <a:t>ketoacyl</a:t>
            </a:r>
            <a:r>
              <a:rPr lang="en-US" altLang="sr-Latn-RS" sz="2400" dirty="0" smtClean="0">
                <a:solidFill>
                  <a:srgbClr val="FF3399"/>
                </a:solidFill>
                <a:latin typeface="Times" pitchFamily="18" charset="0"/>
                <a:sym typeface="Symbol" pitchFamily="18" charset="2"/>
              </a:rPr>
              <a:t>-ACP-synthase</a:t>
            </a:r>
            <a:endParaRPr lang="en-US" altLang="sr-Latn-RS" sz="2400" dirty="0">
              <a:solidFill>
                <a:srgbClr val="FF3399"/>
              </a:solidFill>
              <a:latin typeface="Times" pitchFamily="18" charset="0"/>
              <a:sym typeface="Symbol" pitchFamily="18" charset="2"/>
            </a:endParaRPr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981075"/>
            <a:ext cx="3708400" cy="543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28384" y="34577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7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12875"/>
            <a:ext cx="2454275" cy="460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Rectangle 3"/>
          <p:cNvSpPr>
            <a:spLocks noChangeArrowheads="1"/>
          </p:cNvSpPr>
          <p:nvPr/>
        </p:nvSpPr>
        <p:spPr bwMode="auto">
          <a:xfrm>
            <a:off x="539750" y="188913"/>
            <a:ext cx="445346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None/>
            </a:pPr>
            <a:r>
              <a:rPr lang="en-US" altLang="sr-Latn-RS" sz="2400" dirty="0" smtClean="0">
                <a:solidFill>
                  <a:srgbClr val="990000"/>
                </a:solidFill>
                <a:latin typeface="Times" pitchFamily="18" charset="0"/>
              </a:rPr>
              <a:t>4. KR - </a:t>
            </a:r>
            <a:r>
              <a:rPr lang="en-US" altLang="sr-Latn-RS" sz="2400" i="1" dirty="0" smtClean="0">
                <a:solidFill>
                  <a:srgbClr val="990000"/>
                </a:solidFill>
                <a:latin typeface="Times" pitchFamily="18" charset="0"/>
                <a:sym typeface="Symbol" pitchFamily="18" charset="2"/>
              </a:rPr>
              <a:t></a:t>
            </a:r>
            <a:r>
              <a:rPr lang="en-US" altLang="sr-Latn-RS" sz="2400" dirty="0" smtClean="0">
                <a:solidFill>
                  <a:srgbClr val="990000"/>
                </a:solidFill>
                <a:latin typeface="Times" pitchFamily="18" charset="0"/>
                <a:sym typeface="Symbol" pitchFamily="18" charset="2"/>
              </a:rPr>
              <a:t>-</a:t>
            </a:r>
            <a:r>
              <a:rPr lang="en-US" altLang="sr-Latn-RS" sz="2400" dirty="0" err="1" smtClean="0">
                <a:solidFill>
                  <a:srgbClr val="990000"/>
                </a:solidFill>
                <a:latin typeface="Times" pitchFamily="18" charset="0"/>
                <a:sym typeface="Symbol" pitchFamily="18" charset="2"/>
              </a:rPr>
              <a:t>ketoacyl</a:t>
            </a:r>
            <a:r>
              <a:rPr lang="en-US" altLang="sr-Latn-RS" sz="2400" dirty="0" smtClean="0">
                <a:solidFill>
                  <a:srgbClr val="990000"/>
                </a:solidFill>
                <a:latin typeface="Times" pitchFamily="18" charset="0"/>
                <a:sym typeface="Symbol" pitchFamily="18" charset="2"/>
              </a:rPr>
              <a:t>-ACP-reductase</a:t>
            </a:r>
            <a:endParaRPr lang="en-US" altLang="sr-Latn-RS" sz="2400" dirty="0">
              <a:solidFill>
                <a:srgbClr val="990000"/>
              </a:solidFill>
              <a:latin typeface="Times" pitchFamily="18" charset="0"/>
              <a:sym typeface="Symbol" pitchFamily="18" charset="2"/>
            </a:endParaRPr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2276475"/>
            <a:ext cx="4752975" cy="336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779912" y="1228209"/>
            <a:ext cx="4378122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hr-HR" dirty="0" smtClean="0">
                <a:latin typeface="Optima"/>
              </a:rPr>
              <a:t>T</a:t>
            </a:r>
            <a:r>
              <a:rPr lang="en-US" dirty="0" smtClean="0">
                <a:latin typeface="Optima"/>
              </a:rPr>
              <a:t>he -</a:t>
            </a:r>
            <a:r>
              <a:rPr lang="en-US" dirty="0" err="1" smtClean="0">
                <a:latin typeface="Optima"/>
              </a:rPr>
              <a:t>keto</a:t>
            </a:r>
            <a:r>
              <a:rPr lang="en-US" dirty="0" smtClean="0">
                <a:latin typeface="Optima"/>
              </a:rPr>
              <a:t> group is reduced to an alcohol.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773238"/>
            <a:ext cx="2232025" cy="367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323850" y="188913"/>
            <a:ext cx="527580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None/>
            </a:pPr>
            <a:r>
              <a:rPr lang="hr-HR" altLang="sr-Latn-RS" sz="2400" dirty="0" smtClean="0">
                <a:solidFill>
                  <a:srgbClr val="CC00FF"/>
                </a:solidFill>
                <a:latin typeface="Times" pitchFamily="18" charset="0"/>
              </a:rPr>
              <a:t>5. </a:t>
            </a:r>
            <a:r>
              <a:rPr lang="en-US" altLang="sr-Latn-RS" sz="2400" dirty="0" smtClean="0">
                <a:solidFill>
                  <a:srgbClr val="CC00FF"/>
                </a:solidFill>
                <a:latin typeface="Times" pitchFamily="18" charset="0"/>
              </a:rPr>
              <a:t>HD - </a:t>
            </a:r>
            <a:r>
              <a:rPr lang="en-US" altLang="sr-Latn-RS" sz="2400" i="1" dirty="0" smtClean="0">
                <a:solidFill>
                  <a:srgbClr val="CC00FF"/>
                </a:solidFill>
                <a:latin typeface="Times" pitchFamily="18" charset="0"/>
                <a:sym typeface="Symbol" pitchFamily="18" charset="2"/>
              </a:rPr>
              <a:t></a:t>
            </a:r>
            <a:r>
              <a:rPr lang="en-US" altLang="sr-Latn-RS" sz="2400" dirty="0" smtClean="0">
                <a:solidFill>
                  <a:srgbClr val="CC00FF"/>
                </a:solidFill>
                <a:latin typeface="Times" pitchFamily="18" charset="0"/>
                <a:sym typeface="Symbol" pitchFamily="18" charset="2"/>
              </a:rPr>
              <a:t>-</a:t>
            </a:r>
            <a:r>
              <a:rPr lang="en-US" altLang="sr-Latn-RS" sz="2400" dirty="0" err="1" smtClean="0">
                <a:solidFill>
                  <a:srgbClr val="CC00FF"/>
                </a:solidFill>
                <a:latin typeface="Times" pitchFamily="18" charset="0"/>
                <a:sym typeface="Symbol" pitchFamily="18" charset="2"/>
              </a:rPr>
              <a:t>hydroxyacyl</a:t>
            </a:r>
            <a:r>
              <a:rPr lang="en-US" altLang="sr-Latn-RS" sz="2400" dirty="0" smtClean="0">
                <a:solidFill>
                  <a:srgbClr val="CC00FF"/>
                </a:solidFill>
                <a:latin typeface="Times" pitchFamily="18" charset="0"/>
                <a:sym typeface="Symbol" pitchFamily="18" charset="2"/>
              </a:rPr>
              <a:t>-ACP-dehydratase</a:t>
            </a:r>
            <a:endParaRPr lang="en-US" altLang="sr-Latn-RS" sz="2400" dirty="0">
              <a:solidFill>
                <a:srgbClr val="CC00FF"/>
              </a:solidFill>
              <a:latin typeface="Times" pitchFamily="18" charset="0"/>
              <a:sym typeface="Symbol" pitchFamily="18" charset="2"/>
            </a:endParaRPr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2214563"/>
            <a:ext cx="4752975" cy="339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388150" y="1247904"/>
            <a:ext cx="4448654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dirty="0" smtClean="0">
                <a:latin typeface="Optima"/>
              </a:rPr>
              <a:t>Elimination of H</a:t>
            </a:r>
            <a:r>
              <a:rPr lang="en-US" sz="800" dirty="0" smtClean="0">
                <a:latin typeface="Optima"/>
              </a:rPr>
              <a:t>2</a:t>
            </a:r>
            <a:r>
              <a:rPr lang="en-US" dirty="0" smtClean="0">
                <a:latin typeface="Optima"/>
              </a:rPr>
              <a:t>O creates a double bond</a:t>
            </a:r>
            <a:r>
              <a:rPr lang="hr-HR" dirty="0" smtClean="0">
                <a:latin typeface="Optima"/>
              </a:rPr>
              <a:t>.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775" y="2224088"/>
            <a:ext cx="3246438" cy="408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960562"/>
            <a:ext cx="2608263" cy="489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Rectangle 4"/>
          <p:cNvSpPr>
            <a:spLocks noChangeArrowheads="1"/>
          </p:cNvSpPr>
          <p:nvPr/>
        </p:nvSpPr>
        <p:spPr bwMode="auto">
          <a:xfrm>
            <a:off x="511273" y="316854"/>
            <a:ext cx="406072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None/>
            </a:pPr>
            <a:r>
              <a:rPr lang="hr-HR" altLang="sr-Latn-RS" sz="2400" dirty="0" smtClean="0">
                <a:latin typeface="Times" pitchFamily="18" charset="0"/>
              </a:rPr>
              <a:t>6</a:t>
            </a:r>
            <a:r>
              <a:rPr lang="en-US" altLang="sr-Latn-RS" sz="2400" dirty="0" smtClean="0">
                <a:latin typeface="Times" pitchFamily="18" charset="0"/>
              </a:rPr>
              <a:t>. ER-  </a:t>
            </a:r>
            <a:r>
              <a:rPr lang="en-US" altLang="sr-Latn-RS" sz="2400" dirty="0" smtClean="0">
                <a:latin typeface="Times" pitchFamily="18" charset="0"/>
                <a:sym typeface="Symbol" pitchFamily="18" charset="2"/>
              </a:rPr>
              <a:t>-</a:t>
            </a:r>
            <a:r>
              <a:rPr lang="en-US" altLang="sr-Latn-RS" sz="2400" dirty="0" err="1" smtClean="0">
                <a:latin typeface="Times" pitchFamily="18" charset="0"/>
                <a:sym typeface="Symbol" pitchFamily="18" charset="2"/>
              </a:rPr>
              <a:t>enoyl</a:t>
            </a:r>
            <a:r>
              <a:rPr lang="en-US" altLang="sr-Latn-RS" sz="2400" dirty="0" smtClean="0">
                <a:latin typeface="Times" pitchFamily="18" charset="0"/>
                <a:sym typeface="Symbol" pitchFamily="18" charset="2"/>
              </a:rPr>
              <a:t>-ACP-reductase</a:t>
            </a:r>
            <a:endParaRPr lang="en-US" altLang="sr-Latn-RS" sz="2400" dirty="0">
              <a:latin typeface="Times" pitchFamily="18" charset="0"/>
              <a:sym typeface="Symbol" pitchFamily="18" charset="2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51520" y="1037232"/>
            <a:ext cx="8640960" cy="369332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dirty="0" smtClean="0">
                <a:latin typeface="Optima"/>
              </a:rPr>
              <a:t>double bond is reduced to form the corresponding saturated fatty acyl group</a:t>
            </a:r>
            <a:r>
              <a:rPr lang="hr-HR" dirty="0" smtClean="0">
                <a:latin typeface="Optima"/>
              </a:rPr>
              <a:t>.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866775"/>
            <a:ext cx="6562725" cy="484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539750" y="404813"/>
            <a:ext cx="6264275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sr-Latn-RS" sz="2400" dirty="0" err="1" smtClean="0">
                <a:latin typeface="Times" pitchFamily="18" charset="0"/>
              </a:rPr>
              <a:t>Transfering</a:t>
            </a:r>
            <a:r>
              <a:rPr lang="en-US" altLang="sr-Latn-RS" sz="2400" dirty="0" smtClean="0">
                <a:latin typeface="Times" pitchFamily="18" charset="0"/>
              </a:rPr>
              <a:t> of </a:t>
            </a:r>
            <a:r>
              <a:rPr lang="en-US" altLang="sr-Latn-RS" sz="2400" dirty="0" err="1" smtClean="0">
                <a:latin typeface="Times" pitchFamily="18" charset="0"/>
              </a:rPr>
              <a:t>butyril</a:t>
            </a:r>
            <a:r>
              <a:rPr lang="en-US" altLang="sr-Latn-RS" sz="2400" dirty="0" smtClean="0">
                <a:latin typeface="Times" pitchFamily="18" charset="0"/>
              </a:rPr>
              <a:t>-residue from ACP at KS</a:t>
            </a:r>
            <a:endParaRPr lang="en-US" altLang="sr-Latn-RS" sz="2400" dirty="0">
              <a:latin typeface="Times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57091" y="5708650"/>
            <a:ext cx="4572000" cy="64633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US" dirty="0" smtClean="0"/>
              <a:t>Prior the next step the </a:t>
            </a:r>
            <a:r>
              <a:rPr lang="en-US" dirty="0" err="1" smtClean="0"/>
              <a:t>butyryl</a:t>
            </a:r>
            <a:r>
              <a:rPr lang="en-US" dirty="0" smtClean="0"/>
              <a:t> group is translocated on the </a:t>
            </a:r>
            <a:r>
              <a:rPr lang="en-US" dirty="0" err="1" smtClean="0"/>
              <a:t>Cys</a:t>
            </a:r>
            <a:r>
              <a:rPr lang="en-US" dirty="0" smtClean="0"/>
              <a:t> -SH group.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6725" y="0"/>
            <a:ext cx="27701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771328" y="1259694"/>
            <a:ext cx="3744913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hr-HR" altLang="sr-Latn-RS" sz="2400" dirty="0">
                <a:latin typeface="Times" pitchFamily="18" charset="0"/>
              </a:rPr>
              <a:t>Second round of byosynthesis</a:t>
            </a:r>
            <a:endParaRPr lang="en-US" altLang="sr-Latn-RS" sz="2400" dirty="0">
              <a:latin typeface="Times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564904"/>
            <a:ext cx="4496499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320035" y="138417"/>
            <a:ext cx="4572000" cy="64633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hr-HR" dirty="0"/>
              <a:t>Prior the next step t</a:t>
            </a:r>
            <a:r>
              <a:rPr lang="en-US" dirty="0"/>
              <a:t>he </a:t>
            </a:r>
            <a:r>
              <a:rPr lang="en-US" dirty="0" err="1"/>
              <a:t>butyryl</a:t>
            </a:r>
            <a:r>
              <a:rPr lang="en-US" dirty="0"/>
              <a:t> group is </a:t>
            </a:r>
            <a:r>
              <a:rPr lang="hr-HR" dirty="0"/>
              <a:t>translocated </a:t>
            </a:r>
            <a:r>
              <a:rPr lang="en-US" dirty="0"/>
              <a:t>on the </a:t>
            </a:r>
            <a:r>
              <a:rPr lang="en-US" dirty="0" err="1"/>
              <a:t>Cys</a:t>
            </a:r>
            <a:r>
              <a:rPr lang="en-US" dirty="0"/>
              <a:t> </a:t>
            </a:r>
            <a:r>
              <a:rPr lang="hr-HR" dirty="0"/>
              <a:t>-</a:t>
            </a:r>
            <a:r>
              <a:rPr lang="en-US" dirty="0"/>
              <a:t>SH group. </a:t>
            </a:r>
            <a:endParaRPr lang="en-GB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17083" y="125969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6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69863"/>
            <a:ext cx="6192838" cy="667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50" y="1573213"/>
            <a:ext cx="80264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sr-Latn-RS" sz="2400" dirty="0" smtClean="0"/>
              <a:t>The overall process of palmitate synthesis</a:t>
            </a:r>
            <a:endParaRPr lang="en-US" altLang="sr-Latn-RS" sz="2400" dirty="0" smtClean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00446" y="40466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6" y="679465"/>
            <a:ext cx="8943607" cy="5499069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24328" y="15176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362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3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sr-Latn-RS" smtClean="0"/>
              <a:t>Basic topics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sr-Latn-RS" dirty="0" smtClean="0"/>
              <a:t>Fatty acid biosynthesis precursors</a:t>
            </a:r>
          </a:p>
          <a:p>
            <a:pPr eaLnBrk="1" hangingPunct="1"/>
            <a:r>
              <a:rPr lang="en-US" altLang="sr-Latn-RS" dirty="0" smtClean="0"/>
              <a:t>Enzyme-complex fatty acid-synthase</a:t>
            </a:r>
          </a:p>
          <a:p>
            <a:pPr eaLnBrk="1" hangingPunct="1"/>
            <a:r>
              <a:rPr lang="en-US" altLang="sr-Latn-RS" dirty="0" smtClean="0"/>
              <a:t>Specific reactions of biosynthesis</a:t>
            </a:r>
          </a:p>
          <a:p>
            <a:pPr eaLnBrk="1" hangingPunct="1"/>
            <a:r>
              <a:rPr lang="en-US" altLang="sr-Latn-RS" dirty="0" smtClean="0"/>
              <a:t>Desaturation</a:t>
            </a:r>
          </a:p>
          <a:p>
            <a:pPr eaLnBrk="1" hangingPunct="1"/>
            <a:r>
              <a:rPr lang="en-US" altLang="sr-Latn-RS" dirty="0" smtClean="0"/>
              <a:t>Eicosanoids</a:t>
            </a:r>
          </a:p>
          <a:p>
            <a:pPr eaLnBrk="1" hangingPunct="1"/>
            <a:r>
              <a:rPr lang="en-US" altLang="sr-Latn-RS" dirty="0" smtClean="0"/>
              <a:t>Biosynthesis of triacylglycerol</a:t>
            </a:r>
          </a:p>
          <a:p>
            <a:pPr eaLnBrk="1" hangingPunct="1"/>
            <a:endParaRPr lang="en-US" altLang="sr-Latn-R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6" t="1" r="36800" b="-58"/>
          <a:stretch/>
        </p:blipFill>
        <p:spPr bwMode="auto">
          <a:xfrm>
            <a:off x="508794" y="1268760"/>
            <a:ext cx="5071318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1547813" y="476250"/>
            <a:ext cx="69119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hr-HR" altLang="sr-Latn-RS" sz="2400" dirty="0">
                <a:latin typeface="Times" pitchFamily="18" charset="0"/>
              </a:rPr>
              <a:t>Subcellular localization</a:t>
            </a:r>
            <a:endParaRPr lang="en-US" altLang="sr-Latn-RS" sz="2400" dirty="0">
              <a:latin typeface="Times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3419872" y="3549441"/>
            <a:ext cx="2151856" cy="311607"/>
          </a:xfrm>
          <a:prstGeom prst="ellipse">
            <a:avLst/>
          </a:prstGeom>
          <a:noFill/>
          <a:ln w="41275"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Oval 4"/>
          <p:cNvSpPr/>
          <p:nvPr/>
        </p:nvSpPr>
        <p:spPr>
          <a:xfrm>
            <a:off x="827584" y="5808204"/>
            <a:ext cx="2592288" cy="864096"/>
          </a:xfrm>
          <a:prstGeom prst="ellipse">
            <a:avLst/>
          </a:prstGeom>
          <a:noFill/>
          <a:ln w="41275"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5220072" y="5085184"/>
            <a:ext cx="1080120" cy="1368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5672046" y="2206019"/>
            <a:ext cx="327585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Fatty acid biosynthesis of palmitate (16 C atoms compound) is localized in cytosol.</a:t>
            </a:r>
          </a:p>
          <a:p>
            <a:endParaRPr lang="en-US" dirty="0" smtClean="0"/>
          </a:p>
          <a:p>
            <a:r>
              <a:rPr lang="en-US" dirty="0" smtClean="0"/>
              <a:t>Elongation of fatty acids- biosynthesis of fatty acids with more than 16 C-atoms, is localized in </a:t>
            </a:r>
            <a:r>
              <a:rPr lang="en-US" dirty="0" err="1" smtClean="0"/>
              <a:t>endoplasmatic</a:t>
            </a:r>
            <a:r>
              <a:rPr lang="en-US" dirty="0" smtClean="0"/>
              <a:t> reticulum and mitochondrion.</a:t>
            </a:r>
          </a:p>
          <a:p>
            <a:endParaRPr lang="en-US" dirty="0" smtClean="0"/>
          </a:p>
          <a:p>
            <a:r>
              <a:rPr lang="en-US" dirty="0" smtClean="0"/>
              <a:t>Fatty acid synthesis takes place in the compartment</a:t>
            </a:r>
          </a:p>
          <a:p>
            <a:r>
              <a:rPr lang="en-US" dirty="0" smtClean="0"/>
              <a:t>in which NADPH is available for reductive synthesis</a:t>
            </a: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3212232" y="4373488"/>
            <a:ext cx="2592288" cy="864096"/>
          </a:xfrm>
          <a:prstGeom prst="ellipse">
            <a:avLst/>
          </a:prstGeom>
          <a:noFill/>
          <a:ln w="41275"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6982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341438"/>
            <a:ext cx="7343775" cy="306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1258888" y="260350"/>
            <a:ext cx="7273925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sr-Latn-RS" sz="2400">
                <a:solidFill>
                  <a:srgbClr val="CC66FF"/>
                </a:solidFill>
                <a:latin typeface="Times" pitchFamily="18" charset="0"/>
              </a:rPr>
              <a:t>Production of  NADPH necessary for  reductive synthesis</a:t>
            </a:r>
          </a:p>
        </p:txBody>
      </p:sp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4508500"/>
            <a:ext cx="802640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9" name="TextBox 1"/>
          <p:cNvSpPr txBox="1">
            <a:spLocks noChangeArrowheads="1"/>
          </p:cNvSpPr>
          <p:nvPr/>
        </p:nvSpPr>
        <p:spPr bwMode="auto">
          <a:xfrm>
            <a:off x="269082" y="6134100"/>
            <a:ext cx="826373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800" dirty="0"/>
              <a:t>In </a:t>
            </a:r>
            <a:r>
              <a:rPr lang="en-US" altLang="sr-Latn-RS" sz="1800" dirty="0" smtClean="0"/>
              <a:t>hepatocytes and adipocytes-both pathways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sr-Latn-RS" sz="1800" dirty="0" smtClean="0"/>
              <a:t>In hepatocytes and  mammary glands in lactation- pentose phosphate pathway</a:t>
            </a:r>
            <a:endParaRPr lang="en-US" altLang="sr-Latn-R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6368" y="1484784"/>
            <a:ext cx="6291263" cy="482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684213" y="266700"/>
            <a:ext cx="7921625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sr-Latn-RS" sz="2400" dirty="0" smtClean="0">
                <a:solidFill>
                  <a:srgbClr val="CC66FF"/>
                </a:solidFill>
                <a:latin typeface="Times" pitchFamily="18" charset="0"/>
              </a:rPr>
              <a:t>Shuttle for transfer of acetyl groups from mitochondria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sr-Latn-RS" sz="2400" dirty="0" smtClean="0">
                <a:solidFill>
                  <a:srgbClr val="CC66FF"/>
                </a:solidFill>
                <a:latin typeface="Times" pitchFamily="18" charset="0"/>
              </a:rPr>
              <a:t>MALATE-CITRATE SHUTLE</a:t>
            </a:r>
            <a:endParaRPr lang="en-US" altLang="sr-Latn-RS" sz="2400" dirty="0">
              <a:solidFill>
                <a:srgbClr val="CC66FF"/>
              </a:solidFill>
              <a:latin typeface="Times" pitchFamily="18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4572000" y="1293269"/>
            <a:ext cx="3816350" cy="2303462"/>
          </a:xfrm>
          <a:prstGeom prst="ellipse">
            <a:avLst/>
          </a:prstGeom>
          <a:solidFill>
            <a:srgbClr val="FF7C8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  <p:sp>
        <p:nvSpPr>
          <p:cNvPr id="3" name="Left Brace 2"/>
          <p:cNvSpPr/>
          <p:nvPr/>
        </p:nvSpPr>
        <p:spPr>
          <a:xfrm>
            <a:off x="1619672" y="2132856"/>
            <a:ext cx="360040" cy="792088"/>
          </a:xfrm>
          <a:prstGeom prst="leftBrac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4" name="TextBox 3"/>
          <p:cNvSpPr txBox="1"/>
          <p:nvPr/>
        </p:nvSpPr>
        <p:spPr>
          <a:xfrm>
            <a:off x="877437" y="2339280"/>
            <a:ext cx="9354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dirty="0" err="1" smtClean="0"/>
              <a:t>Cytosol</a:t>
            </a:r>
            <a:endParaRPr lang="hr-HR" sz="1400" dirty="0"/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83550" y="28389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91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422400"/>
            <a:ext cx="5854700" cy="543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5795963" y="1860550"/>
            <a:ext cx="3097212" cy="129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sr-Latn-RS" sz="1200" b="1" dirty="0">
                <a:solidFill>
                  <a:srgbClr val="CC66FF"/>
                </a:solidFill>
                <a:latin typeface="Times" pitchFamily="18" charset="0"/>
              </a:rPr>
              <a:t>Insulin</a:t>
            </a:r>
            <a:r>
              <a:rPr lang="en-US" altLang="sr-Latn-RS" sz="1200" dirty="0">
                <a:solidFill>
                  <a:srgbClr val="CC66FF"/>
                </a:solidFill>
                <a:latin typeface="Times" pitchFamily="18" charset="0"/>
              </a:rPr>
              <a:t> activates the carboxylase, whereas </a:t>
            </a:r>
            <a:r>
              <a:rPr lang="en-US" altLang="sr-Latn-RS" sz="1200" b="1" dirty="0">
                <a:solidFill>
                  <a:srgbClr val="CC66FF"/>
                </a:solidFill>
                <a:latin typeface="Times" pitchFamily="18" charset="0"/>
              </a:rPr>
              <a:t>glucagon and epinephrine </a:t>
            </a:r>
            <a:r>
              <a:rPr lang="en-US" altLang="sr-Latn-RS" sz="1200" dirty="0">
                <a:solidFill>
                  <a:srgbClr val="CC66FF"/>
                </a:solidFill>
                <a:latin typeface="Times" pitchFamily="18" charset="0"/>
              </a:rPr>
              <a:t>-inhibit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sr-Latn-RS" sz="1200" b="1" dirty="0">
                <a:solidFill>
                  <a:srgbClr val="CC66FF"/>
                </a:solidFill>
                <a:latin typeface="Times" pitchFamily="18" charset="0"/>
              </a:rPr>
              <a:t>Citrate</a:t>
            </a:r>
            <a:r>
              <a:rPr lang="en-US" altLang="sr-Latn-RS" sz="1200" dirty="0">
                <a:solidFill>
                  <a:srgbClr val="CC66FF"/>
                </a:solidFill>
                <a:latin typeface="Times" pitchFamily="18" charset="0"/>
              </a:rPr>
              <a:t>,-a signal that building blocks and energy are abundant, activates the carboxylase. </a:t>
            </a:r>
            <a:r>
              <a:rPr lang="en-US" altLang="sr-Latn-RS" sz="1200" b="1" dirty="0" err="1">
                <a:solidFill>
                  <a:srgbClr val="CC66FF"/>
                </a:solidFill>
                <a:latin typeface="Times" pitchFamily="18" charset="0"/>
              </a:rPr>
              <a:t>Palmitoyl</a:t>
            </a:r>
            <a:r>
              <a:rPr lang="en-US" altLang="sr-Latn-RS" sz="1200" b="1" dirty="0">
                <a:solidFill>
                  <a:srgbClr val="CC66FF"/>
                </a:solidFill>
                <a:latin typeface="Times" pitchFamily="18" charset="0"/>
              </a:rPr>
              <a:t> CoA and AMP-</a:t>
            </a:r>
            <a:r>
              <a:rPr lang="en-US" altLang="sr-Latn-RS" sz="1200" dirty="0">
                <a:solidFill>
                  <a:srgbClr val="CC66FF"/>
                </a:solidFill>
                <a:latin typeface="Times" pitchFamily="18" charset="0"/>
              </a:rPr>
              <a:t> lead to the inhibition of the carboxylase.</a:t>
            </a:r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34925" y="3356992"/>
            <a:ext cx="1439863" cy="646113"/>
          </a:xfrm>
          <a:prstGeom prst="rect">
            <a:avLst/>
          </a:prstGeom>
          <a:solidFill>
            <a:srgbClr val="FF7C80">
              <a:alpha val="6117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sr-Latn-RS" sz="1800" dirty="0">
                <a:latin typeface="Times" pitchFamily="18" charset="0"/>
              </a:rPr>
              <a:t>Rate limiting enzyme</a:t>
            </a:r>
          </a:p>
        </p:txBody>
      </p:sp>
      <p:sp>
        <p:nvSpPr>
          <p:cNvPr id="28677" name="Text Box 5"/>
          <p:cNvSpPr txBox="1">
            <a:spLocks noChangeArrowheads="1"/>
          </p:cNvSpPr>
          <p:nvPr/>
        </p:nvSpPr>
        <p:spPr bwMode="auto">
          <a:xfrm>
            <a:off x="1116013" y="5373688"/>
            <a:ext cx="1511300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sr-Latn-RS" sz="2000">
                <a:latin typeface="Times" pitchFamily="18" charset="0"/>
              </a:rPr>
              <a:t>Feed-back mechanism</a:t>
            </a:r>
          </a:p>
        </p:txBody>
      </p:sp>
      <p:sp>
        <p:nvSpPr>
          <p:cNvPr id="28678" name="Text Box 6"/>
          <p:cNvSpPr txBox="1">
            <a:spLocks noChangeArrowheads="1"/>
          </p:cNvSpPr>
          <p:nvPr/>
        </p:nvSpPr>
        <p:spPr bwMode="auto">
          <a:xfrm>
            <a:off x="684213" y="1916113"/>
            <a:ext cx="1439862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hr-HR" altLang="sr-Latn-RS" sz="2000">
                <a:latin typeface="Times" pitchFamily="18" charset="0"/>
              </a:rPr>
              <a:t>allosteric</a:t>
            </a:r>
            <a:endParaRPr lang="en-US" altLang="sr-Latn-RS" sz="2000">
              <a:latin typeface="Times" pitchFamily="18" charset="0"/>
            </a:endParaRPr>
          </a:p>
        </p:txBody>
      </p:sp>
      <p:sp>
        <p:nvSpPr>
          <p:cNvPr id="28679" name="Text Box 7"/>
          <p:cNvSpPr txBox="1">
            <a:spLocks noChangeArrowheads="1"/>
          </p:cNvSpPr>
          <p:nvPr/>
        </p:nvSpPr>
        <p:spPr bwMode="auto">
          <a:xfrm>
            <a:off x="3671888" y="1046162"/>
            <a:ext cx="4248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sr-Latn-RS" sz="1800" dirty="0">
                <a:latin typeface="Times" pitchFamily="18" charset="0"/>
              </a:rPr>
              <a:t>At the same time inhibits PFK1</a:t>
            </a:r>
          </a:p>
        </p:txBody>
      </p:sp>
      <p:sp>
        <p:nvSpPr>
          <p:cNvPr id="28680" name="Line 8"/>
          <p:cNvSpPr>
            <a:spLocks noChangeShapeType="1"/>
          </p:cNvSpPr>
          <p:nvPr/>
        </p:nvSpPr>
        <p:spPr bwMode="auto">
          <a:xfrm flipH="1">
            <a:off x="3203575" y="1412875"/>
            <a:ext cx="144463" cy="714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28681" name="Text Box 9"/>
          <p:cNvSpPr txBox="1">
            <a:spLocks noChangeArrowheads="1"/>
          </p:cNvSpPr>
          <p:nvPr/>
        </p:nvSpPr>
        <p:spPr bwMode="auto">
          <a:xfrm>
            <a:off x="3622150" y="4973638"/>
            <a:ext cx="5240338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sr-Latn-RS" sz="2000" dirty="0">
                <a:latin typeface="Times" pitchFamily="18" charset="0"/>
              </a:rPr>
              <a:t>Inhibits </a:t>
            </a:r>
            <a:r>
              <a:rPr lang="en-US" altLang="sr-Latn-RS" sz="2000" i="1" dirty="0">
                <a:latin typeface="Times" pitchFamily="18" charset="0"/>
                <a:sym typeface="Symbol" pitchFamily="18" charset="2"/>
              </a:rPr>
              <a:t></a:t>
            </a:r>
            <a:r>
              <a:rPr lang="en-US" altLang="sr-Latn-RS" sz="2000" dirty="0">
                <a:latin typeface="Times" pitchFamily="18" charset="0"/>
                <a:sym typeface="Symbol" pitchFamily="18" charset="2"/>
              </a:rPr>
              <a:t> oxidation</a:t>
            </a:r>
            <a:r>
              <a:rPr lang="en-US" altLang="sr-Latn-RS" sz="2000" dirty="0">
                <a:latin typeface="Times" pitchFamily="18" charset="0"/>
              </a:rPr>
              <a:t> (carnitine acyl transferase </a:t>
            </a:r>
            <a:r>
              <a:rPr lang="en-US" altLang="sr-Latn-RS" sz="2000" i="1" dirty="0">
                <a:latin typeface="Times" pitchFamily="18" charset="0"/>
              </a:rPr>
              <a:t>I</a:t>
            </a:r>
            <a:r>
              <a:rPr lang="en-US" altLang="sr-Latn-RS" sz="2000" dirty="0">
                <a:latin typeface="Times" pitchFamily="18" charset="0"/>
              </a:rPr>
              <a:t>)</a:t>
            </a:r>
          </a:p>
        </p:txBody>
      </p:sp>
      <p:sp>
        <p:nvSpPr>
          <p:cNvPr id="28682" name="Line 10"/>
          <p:cNvSpPr>
            <a:spLocks noChangeShapeType="1"/>
          </p:cNvSpPr>
          <p:nvPr/>
        </p:nvSpPr>
        <p:spPr bwMode="auto">
          <a:xfrm>
            <a:off x="3095625" y="4679632"/>
            <a:ext cx="504825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28684" name="Rectangle 3"/>
          <p:cNvSpPr>
            <a:spLocks noChangeArrowheads="1"/>
          </p:cNvSpPr>
          <p:nvPr/>
        </p:nvSpPr>
        <p:spPr bwMode="auto">
          <a:xfrm>
            <a:off x="966788" y="188913"/>
            <a:ext cx="11969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sr-Latn-RS">
                <a:solidFill>
                  <a:srgbClr val="CC66FF"/>
                </a:solidFill>
                <a:latin typeface="Times" pitchFamily="18" charset="0"/>
              </a:rPr>
              <a:t>Regulation</a:t>
            </a:r>
            <a:endParaRPr lang="hr-HR" altLang="sr-Latn-R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00" y="260350"/>
            <a:ext cx="7061200" cy="232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699" name="Rectangle 1"/>
          <p:cNvSpPr>
            <a:spLocks noChangeArrowheads="1"/>
          </p:cNvSpPr>
          <p:nvPr/>
        </p:nvSpPr>
        <p:spPr bwMode="auto">
          <a:xfrm>
            <a:off x="279996" y="5733256"/>
            <a:ext cx="85693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sr-Latn-RS" dirty="0" smtClean="0"/>
          </a:p>
          <a:p>
            <a:pPr eaLnBrk="1" hangingPunct="1"/>
            <a:r>
              <a:rPr lang="en-US" altLang="sr-Latn-RS" dirty="0" smtClean="0"/>
              <a:t>In starvation, the level of free fatty acids rises because hormones such as epinephrine and glucagon stimulate adipose-cell lipase.</a:t>
            </a:r>
            <a:endParaRPr lang="en-US" altLang="sr-Latn-RS" dirty="0"/>
          </a:p>
        </p:txBody>
      </p:sp>
      <p:sp>
        <p:nvSpPr>
          <p:cNvPr id="29700" name="Rectangle 3"/>
          <p:cNvSpPr>
            <a:spLocks noChangeArrowheads="1"/>
          </p:cNvSpPr>
          <p:nvPr/>
        </p:nvSpPr>
        <p:spPr bwMode="auto">
          <a:xfrm>
            <a:off x="280988" y="2911475"/>
            <a:ext cx="8267700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r-HR" altLang="sr-Latn-RS" u="sng" dirty="0" smtClean="0">
                <a:solidFill>
                  <a:srgbClr val="CC66FF"/>
                </a:solidFill>
              </a:rPr>
              <a:t> </a:t>
            </a:r>
            <a:r>
              <a:rPr lang="en-US" altLang="sr-Latn-RS" u="sng" dirty="0" smtClean="0">
                <a:solidFill>
                  <a:srgbClr val="CC66FF"/>
                </a:solidFill>
              </a:rPr>
              <a:t>Phosphorylation  of carboxylase  </a:t>
            </a:r>
          </a:p>
          <a:p>
            <a:pPr eaLnBrk="1" hangingPunct="1"/>
            <a:endParaRPr lang="en-US" altLang="sr-Latn-RS" dirty="0" smtClean="0">
              <a:solidFill>
                <a:srgbClr val="CC66FF"/>
              </a:solidFill>
            </a:endParaRPr>
          </a:p>
          <a:p>
            <a:pPr eaLnBrk="1" hangingPunct="1"/>
            <a:r>
              <a:rPr lang="en-US" altLang="sr-Latn-RS" dirty="0" smtClean="0">
                <a:solidFill>
                  <a:srgbClr val="CC66FF"/>
                </a:solidFill>
              </a:rPr>
              <a:t>HORMONAL REGULATION</a:t>
            </a:r>
          </a:p>
          <a:p>
            <a:pPr eaLnBrk="1" hangingPunct="1"/>
            <a:r>
              <a:rPr lang="en-US" altLang="sr-Latn-RS" dirty="0" smtClean="0">
                <a:solidFill>
                  <a:srgbClr val="CC66FF"/>
                </a:solidFill>
              </a:rPr>
              <a:t>Epinephrine and glucagon </a:t>
            </a:r>
            <a:r>
              <a:rPr lang="en-US" altLang="sr-Latn-RS" dirty="0" smtClean="0"/>
              <a:t>activate Protein kinase A-PKA; PKA phosphorylates  </a:t>
            </a:r>
            <a:r>
              <a:rPr lang="en-US" altLang="sr-Latn-RS" dirty="0" smtClean="0">
                <a:solidFill>
                  <a:srgbClr val="CC66FF"/>
                </a:solidFill>
              </a:rPr>
              <a:t>Acetyl Co carboxylase- </a:t>
            </a:r>
            <a:r>
              <a:rPr lang="en-US" altLang="sr-Latn-RS" dirty="0" smtClean="0"/>
              <a:t>and therefore inhibit the enzyme.</a:t>
            </a:r>
          </a:p>
          <a:p>
            <a:pPr eaLnBrk="1" hangingPunct="1"/>
            <a:r>
              <a:rPr lang="en-US" altLang="sr-Latn-RS" dirty="0" smtClean="0"/>
              <a:t>Oppositely </a:t>
            </a:r>
            <a:r>
              <a:rPr lang="en-US" altLang="sr-Latn-RS" dirty="0" smtClean="0">
                <a:solidFill>
                  <a:srgbClr val="CC66FF"/>
                </a:solidFill>
              </a:rPr>
              <a:t>Insulin</a:t>
            </a:r>
            <a:r>
              <a:rPr lang="en-US" altLang="sr-Latn-RS" dirty="0" smtClean="0"/>
              <a:t> activate the cascade </a:t>
            </a:r>
            <a:r>
              <a:rPr lang="en-US" altLang="sr-Latn-RS" dirty="0" err="1" smtClean="0"/>
              <a:t>whi</a:t>
            </a:r>
            <a:r>
              <a:rPr lang="hr-HR" altLang="sr-Latn-RS" dirty="0" smtClean="0"/>
              <a:t>c</a:t>
            </a:r>
            <a:r>
              <a:rPr lang="en-US" altLang="sr-Latn-RS" dirty="0" smtClean="0"/>
              <a:t>h assure de</a:t>
            </a:r>
            <a:r>
              <a:rPr lang="hr-HR" altLang="sr-Latn-RS" dirty="0" err="1" smtClean="0"/>
              <a:t>ph</a:t>
            </a:r>
            <a:r>
              <a:rPr lang="en-US" altLang="sr-Latn-RS" dirty="0" err="1" smtClean="0"/>
              <a:t>os</a:t>
            </a:r>
            <a:r>
              <a:rPr lang="hr-HR" altLang="sr-Latn-RS" dirty="0" err="1" smtClean="0"/>
              <a:t>ph</a:t>
            </a:r>
            <a:r>
              <a:rPr lang="en-US" altLang="sr-Latn-RS" dirty="0" smtClean="0"/>
              <a:t>or</a:t>
            </a:r>
            <a:r>
              <a:rPr lang="hr-HR" altLang="sr-Latn-RS" dirty="0" smtClean="0"/>
              <a:t>y</a:t>
            </a:r>
            <a:r>
              <a:rPr lang="en-US" altLang="sr-Latn-RS" dirty="0" err="1" smtClean="0"/>
              <a:t>lation</a:t>
            </a:r>
            <a:r>
              <a:rPr lang="en-US" altLang="sr-Latn-RS" dirty="0" smtClean="0"/>
              <a:t> of </a:t>
            </a:r>
            <a:r>
              <a:rPr lang="en-US" altLang="sr-Latn-RS" dirty="0" err="1" smtClean="0"/>
              <a:t>Acet</a:t>
            </a:r>
            <a:r>
              <a:rPr lang="hr-HR" altLang="sr-Latn-RS" dirty="0" err="1" smtClean="0"/>
              <a:t>yl</a:t>
            </a:r>
            <a:r>
              <a:rPr lang="en-US" altLang="sr-Latn-RS" dirty="0" smtClean="0"/>
              <a:t>-CoA carboxylase and therefore activates the enzyme</a:t>
            </a:r>
            <a:endParaRPr lang="en-US" altLang="sr-Latn-R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"/>
          <p:cNvSpPr>
            <a:spLocks noChangeArrowheads="1"/>
          </p:cNvSpPr>
          <p:nvPr/>
        </p:nvSpPr>
        <p:spPr bwMode="auto">
          <a:xfrm>
            <a:off x="107950" y="404813"/>
            <a:ext cx="8567738" cy="4247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sr-Latn-RS" b="1" i="1" dirty="0" smtClean="0"/>
              <a:t>Local Regulation.</a:t>
            </a:r>
          </a:p>
          <a:p>
            <a:pPr eaLnBrk="1" hangingPunct="1"/>
            <a:r>
              <a:rPr lang="en-US" altLang="sr-Latn-RS" i="1" u="sng" dirty="0" smtClean="0">
                <a:solidFill>
                  <a:srgbClr val="CC66FF"/>
                </a:solidFill>
              </a:rPr>
              <a:t>-allosterically stimulated by citrate:</a:t>
            </a:r>
          </a:p>
          <a:p>
            <a:pPr eaLnBrk="1" hangingPunct="1"/>
            <a:r>
              <a:rPr lang="en-US" altLang="sr-Latn-RS" i="1" dirty="0" smtClean="0"/>
              <a:t>	-</a:t>
            </a:r>
            <a:r>
              <a:rPr lang="en-US" altLang="sr-Latn-RS" dirty="0" smtClean="0">
                <a:solidFill>
                  <a:srgbClr val="CC66FF"/>
                </a:solidFill>
              </a:rPr>
              <a:t>citrate</a:t>
            </a:r>
            <a:r>
              <a:rPr lang="en-US" altLang="sr-Latn-RS" dirty="0" smtClean="0"/>
              <a:t> partly reverses the inhibition produced by phosphorylation</a:t>
            </a:r>
          </a:p>
          <a:p>
            <a:pPr eaLnBrk="1" hangingPunct="1"/>
            <a:r>
              <a:rPr lang="en-US" altLang="sr-Latn-RS" dirty="0" smtClean="0"/>
              <a:t>	-The level of citrate is high when both </a:t>
            </a:r>
            <a:r>
              <a:rPr lang="en-US" altLang="sr-Latn-RS" dirty="0" smtClean="0">
                <a:solidFill>
                  <a:srgbClr val="CC66FF"/>
                </a:solidFill>
              </a:rPr>
              <a:t>acetyl CoA </a:t>
            </a:r>
            <a:r>
              <a:rPr lang="en-US" altLang="sr-Latn-RS" dirty="0" smtClean="0"/>
              <a:t>and </a:t>
            </a:r>
            <a:r>
              <a:rPr lang="en-US" altLang="sr-Latn-RS" dirty="0" smtClean="0">
                <a:solidFill>
                  <a:srgbClr val="CC66FF"/>
                </a:solidFill>
              </a:rPr>
              <a:t>ATP</a:t>
            </a:r>
            <a:r>
              <a:rPr lang="en-US" altLang="sr-Latn-RS" dirty="0" smtClean="0"/>
              <a:t> are abundant. 	-mammalian </a:t>
            </a:r>
            <a:r>
              <a:rPr lang="en-US" altLang="sr-Latn-RS" dirty="0" err="1" smtClean="0"/>
              <a:t>isocitrate</a:t>
            </a:r>
            <a:r>
              <a:rPr lang="en-US" altLang="sr-Latn-RS" dirty="0" smtClean="0"/>
              <a:t> dehydrogenase (CLK)  -inhibited by a high energy charge </a:t>
            </a:r>
          </a:p>
          <a:p>
            <a:pPr eaLnBrk="1" hangingPunct="1"/>
            <a:r>
              <a:rPr lang="en-US" altLang="sr-Latn-RS" dirty="0" smtClean="0"/>
              <a:t>	-high level of citrate signifies that two-carbon units and ATP are available 	for fatty acid synthesis. </a:t>
            </a:r>
          </a:p>
          <a:p>
            <a:pPr eaLnBrk="1" hangingPunct="1"/>
            <a:r>
              <a:rPr lang="en-US" altLang="sr-Latn-RS" dirty="0" smtClean="0">
                <a:solidFill>
                  <a:srgbClr val="CC66FF"/>
                </a:solidFill>
              </a:rPr>
              <a:t>-</a:t>
            </a:r>
            <a:r>
              <a:rPr lang="en-US" altLang="sr-Latn-RS" i="1" u="sng" dirty="0" smtClean="0">
                <a:solidFill>
                  <a:srgbClr val="CC66FF"/>
                </a:solidFill>
              </a:rPr>
              <a:t>allosterically inhibited by palmitate</a:t>
            </a:r>
          </a:p>
          <a:p>
            <a:pPr eaLnBrk="1" hangingPunct="1"/>
            <a:r>
              <a:rPr lang="en-US" altLang="sr-Latn-RS" dirty="0" smtClean="0"/>
              <a:t>	-The stimulatory effect of citrate on the</a:t>
            </a:r>
            <a:r>
              <a:rPr lang="en-US" altLang="sr-Latn-RS" dirty="0" smtClean="0">
                <a:solidFill>
                  <a:srgbClr val="CC66FF"/>
                </a:solidFill>
              </a:rPr>
              <a:t> carboxylase </a:t>
            </a:r>
            <a:r>
              <a:rPr lang="en-US" altLang="sr-Latn-RS" dirty="0" smtClean="0"/>
              <a:t>is antagonized by 	</a:t>
            </a:r>
            <a:r>
              <a:rPr lang="en-US" altLang="sr-Latn-RS" i="1" dirty="0" err="1" smtClean="0">
                <a:solidFill>
                  <a:srgbClr val="CC66FF"/>
                </a:solidFill>
              </a:rPr>
              <a:t>palmitoyl</a:t>
            </a:r>
            <a:r>
              <a:rPr lang="en-US" altLang="sr-Latn-RS" i="1" dirty="0" smtClean="0">
                <a:solidFill>
                  <a:srgbClr val="CC66FF"/>
                </a:solidFill>
              </a:rPr>
              <a:t> CoA</a:t>
            </a:r>
            <a:r>
              <a:rPr lang="en-US" altLang="sr-Latn-RS" dirty="0" smtClean="0"/>
              <a:t>, which is abundant when there is an excess of fatty acids. </a:t>
            </a:r>
          </a:p>
          <a:p>
            <a:pPr eaLnBrk="1" hangingPunct="1"/>
            <a:r>
              <a:rPr lang="en-US" altLang="sr-Latn-RS" dirty="0" smtClean="0"/>
              <a:t>	-</a:t>
            </a:r>
            <a:r>
              <a:rPr lang="en-US" altLang="sr-Latn-RS" dirty="0" err="1" smtClean="0"/>
              <a:t>Palmitoyl</a:t>
            </a:r>
            <a:r>
              <a:rPr lang="en-US" altLang="sr-Latn-RS" dirty="0" smtClean="0"/>
              <a:t> CoA also inhibits the </a:t>
            </a:r>
            <a:r>
              <a:rPr lang="en-US" altLang="sr-Latn-RS" dirty="0" smtClean="0">
                <a:solidFill>
                  <a:srgbClr val="CC66FF"/>
                </a:solidFill>
              </a:rPr>
              <a:t>translocase </a:t>
            </a:r>
            <a:r>
              <a:rPr lang="en-US" altLang="sr-Latn-RS" dirty="0" smtClean="0"/>
              <a:t>that transports</a:t>
            </a:r>
          </a:p>
          <a:p>
            <a:pPr eaLnBrk="1" hangingPunct="1"/>
            <a:r>
              <a:rPr lang="en-US" altLang="sr-Latn-RS" dirty="0" smtClean="0"/>
              <a:t>	citrate from mitochondria to the cytosol</a:t>
            </a:r>
          </a:p>
          <a:p>
            <a:pPr eaLnBrk="1" hangingPunct="1"/>
            <a:r>
              <a:rPr lang="en-US" altLang="sr-Latn-RS" dirty="0" smtClean="0"/>
              <a:t>	-inhibits also glucose 6-phosphate dehydrogenase, which generates 	NADPH in the pentose phosphate pathway.</a:t>
            </a:r>
            <a:endParaRPr lang="en-US" altLang="sr-Latn-R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388" y="188913"/>
            <a:ext cx="8496300" cy="5293757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b="1" i="1" dirty="0" smtClean="0"/>
              <a:t>Response to Diet</a:t>
            </a:r>
          </a:p>
          <a:p>
            <a:pPr>
              <a:defRPr/>
            </a:pPr>
            <a:endParaRPr lang="en-US" b="1" i="1" dirty="0" smtClean="0"/>
          </a:p>
          <a:p>
            <a:pPr>
              <a:defRPr/>
            </a:pPr>
            <a:r>
              <a:rPr lang="en-US" i="1" dirty="0" smtClean="0">
                <a:solidFill>
                  <a:srgbClr val="CC66FF"/>
                </a:solidFill>
              </a:rPr>
              <a:t>Starvation</a:t>
            </a:r>
            <a:r>
              <a:rPr lang="en-US" i="1" dirty="0" smtClean="0"/>
              <a:t>, the level of free fatty acids rises- hormones such as </a:t>
            </a:r>
            <a:r>
              <a:rPr lang="en-US" i="1" dirty="0" smtClean="0">
                <a:solidFill>
                  <a:srgbClr val="CC66FF"/>
                </a:solidFill>
              </a:rPr>
              <a:t>epinephrine and glucagon</a:t>
            </a:r>
            <a:r>
              <a:rPr lang="en-US" i="1" dirty="0" smtClean="0"/>
              <a:t> stimulate adipose-cell lipase.</a:t>
            </a:r>
          </a:p>
          <a:p>
            <a:pPr>
              <a:defRPr/>
            </a:pPr>
            <a:r>
              <a:rPr lang="en-US" i="1" dirty="0" smtClean="0"/>
              <a:t> </a:t>
            </a:r>
            <a:r>
              <a:rPr lang="en-US" i="1" dirty="0" smtClean="0">
                <a:solidFill>
                  <a:srgbClr val="CC66FF"/>
                </a:solidFill>
              </a:rPr>
              <a:t>Well feed state- insulin</a:t>
            </a:r>
            <a:r>
              <a:rPr lang="en-US" i="1" dirty="0" smtClean="0"/>
              <a:t>, inhibits lipolysis</a:t>
            </a:r>
            <a:r>
              <a:rPr lang="en-US" dirty="0" smtClean="0"/>
              <a:t>. </a:t>
            </a:r>
          </a:p>
          <a:p>
            <a:pPr>
              <a:defRPr/>
            </a:pPr>
            <a:endParaRPr lang="en-US" dirty="0" smtClean="0">
              <a:solidFill>
                <a:srgbClr val="CC66FF"/>
              </a:solidFill>
            </a:endParaRPr>
          </a:p>
          <a:p>
            <a:pPr>
              <a:defRPr/>
            </a:pPr>
            <a:r>
              <a:rPr lang="en-US" dirty="0" err="1" smtClean="0">
                <a:solidFill>
                  <a:srgbClr val="CC66FF"/>
                </a:solidFill>
              </a:rPr>
              <a:t>Malonyl</a:t>
            </a:r>
            <a:r>
              <a:rPr lang="en-US" dirty="0" smtClean="0">
                <a:solidFill>
                  <a:srgbClr val="CC66FF"/>
                </a:solidFill>
              </a:rPr>
              <a:t> CoA ( a product of </a:t>
            </a:r>
            <a:r>
              <a:rPr lang="en-US" dirty="0" smtClean="0"/>
              <a:t>acetyl CoA carboxylase </a:t>
            </a:r>
            <a:endParaRPr lang="en-US" dirty="0" smtClean="0">
              <a:solidFill>
                <a:srgbClr val="CC66FF"/>
              </a:solidFill>
            </a:endParaRPr>
          </a:p>
          <a:p>
            <a:pPr>
              <a:defRPr/>
            </a:pPr>
            <a:r>
              <a:rPr lang="en-US" dirty="0" smtClean="0">
                <a:solidFill>
                  <a:srgbClr val="CC66FF"/>
                </a:solidFill>
              </a:rPr>
              <a:t>	</a:t>
            </a:r>
            <a:r>
              <a:rPr lang="en-US" dirty="0" smtClean="0"/>
              <a:t>- increases when fuel molecules are abundant</a:t>
            </a:r>
          </a:p>
          <a:p>
            <a:pPr>
              <a:defRPr/>
            </a:pPr>
            <a:r>
              <a:rPr lang="en-US" dirty="0" smtClean="0"/>
              <a:t>	- </a:t>
            </a:r>
            <a:r>
              <a:rPr lang="en-US" i="1" dirty="0" smtClean="0"/>
              <a:t>inhibits carnitine acyltransferase I, preventing access of fatty acyl </a:t>
            </a:r>
            <a:r>
              <a:rPr lang="en-US" i="1" dirty="0" err="1" smtClean="0"/>
              <a:t>CoAs</a:t>
            </a:r>
            <a:r>
              <a:rPr lang="en-US" i="1" dirty="0" smtClean="0"/>
              <a:t> 	to the mitochondrial matrix</a:t>
            </a:r>
          </a:p>
          <a:p>
            <a:pPr>
              <a:defRPr/>
            </a:pPr>
            <a:r>
              <a:rPr lang="en-US" i="1" dirty="0" smtClean="0"/>
              <a:t>	-</a:t>
            </a:r>
            <a:r>
              <a:rPr lang="en-US" dirty="0" smtClean="0"/>
              <a:t>especially effective inhibitor of carnitine acyltransferase I in heart and</a:t>
            </a:r>
          </a:p>
          <a:p>
            <a:pPr>
              <a:defRPr/>
            </a:pPr>
            <a:r>
              <a:rPr lang="en-US" dirty="0" smtClean="0"/>
              <a:t>	muscle, tissues that have little fatty acid synthesis capacity of their own. </a:t>
            </a:r>
          </a:p>
          <a:p>
            <a:pPr>
              <a:defRPr/>
            </a:pPr>
            <a:r>
              <a:rPr lang="en-US" dirty="0" smtClean="0"/>
              <a:t>	-</a:t>
            </a:r>
          </a:p>
          <a:p>
            <a:pPr>
              <a:defRPr/>
            </a:pPr>
            <a:r>
              <a:rPr lang="en-US" i="1" dirty="0" smtClean="0">
                <a:solidFill>
                  <a:srgbClr val="CC66FF"/>
                </a:solidFill>
              </a:rPr>
              <a:t>Long-term control  or adaptive control</a:t>
            </a:r>
          </a:p>
          <a:p>
            <a:pPr>
              <a:defRPr/>
            </a:pPr>
            <a:r>
              <a:rPr lang="en-US" i="1" dirty="0" smtClean="0"/>
              <a:t>	-mediated by changes in the rates of synthesis and degradation of the 	enzymes participating in fatty acid synthesis</a:t>
            </a:r>
            <a:r>
              <a:rPr lang="en-US" dirty="0" smtClean="0"/>
              <a:t>.</a:t>
            </a:r>
          </a:p>
          <a:p>
            <a:pPr>
              <a:defRPr/>
            </a:pPr>
            <a:r>
              <a:rPr lang="en-US" dirty="0" smtClean="0"/>
              <a:t>	 (</a:t>
            </a:r>
            <a:r>
              <a:rPr lang="en-US" sz="1400" i="1" dirty="0" smtClean="0"/>
              <a:t>Animals that have fasted and are then fed high-carbohydrate, low-fat diets show  marked 	increases in their amounts of acetyl CoA carboxylase  and fatty acid synthase within  few 	days.</a:t>
            </a:r>
            <a:r>
              <a:rPr lang="en-US" dirty="0" smtClean="0"/>
              <a:t>)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20503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sr-Latn-RS" dirty="0" smtClean="0">
                <a:solidFill>
                  <a:srgbClr val="CC66FF"/>
                </a:solidFill>
              </a:rPr>
              <a:t>Elongation</a:t>
            </a:r>
            <a:endParaRPr lang="en-US" altLang="sr-Latn-RS" dirty="0" smtClean="0">
              <a:solidFill>
                <a:srgbClr val="CC66FF"/>
              </a:solidFill>
            </a:endParaRP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504" y="980728"/>
            <a:ext cx="8856984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sr-Latn-RS" sz="2800" dirty="0" smtClean="0"/>
              <a:t>Providing of all other  longer fatty acids from </a:t>
            </a:r>
            <a:r>
              <a:rPr lang="en-US" altLang="sr-Latn-RS" sz="2800" dirty="0" smtClean="0">
                <a:solidFill>
                  <a:srgbClr val="CC66FF"/>
                </a:solidFill>
              </a:rPr>
              <a:t>palmitate</a:t>
            </a:r>
          </a:p>
          <a:p>
            <a:pPr eaLnBrk="1" hangingPunct="1">
              <a:lnSpc>
                <a:spcPct val="90000"/>
              </a:lnSpc>
            </a:pPr>
            <a:r>
              <a:rPr lang="en-US" altLang="sr-Latn-RS" sz="2800" dirty="0" smtClean="0"/>
              <a:t>System of </a:t>
            </a:r>
            <a:r>
              <a:rPr lang="en-US" altLang="sr-Latn-RS" sz="2800" dirty="0" smtClean="0">
                <a:solidFill>
                  <a:srgbClr val="CC66FF"/>
                </a:solidFill>
              </a:rPr>
              <a:t>fatty acid elongation </a:t>
            </a:r>
            <a:r>
              <a:rPr lang="en-US" altLang="sr-Latn-RS" sz="2800" dirty="0" smtClean="0"/>
              <a:t>is localized  on </a:t>
            </a:r>
            <a:r>
              <a:rPr lang="en-US" altLang="sr-Latn-RS" sz="2800" dirty="0" smtClean="0">
                <a:solidFill>
                  <a:srgbClr val="CC66FF"/>
                </a:solidFill>
              </a:rPr>
              <a:t>smooth ER </a:t>
            </a:r>
            <a:r>
              <a:rPr lang="en-US" altLang="sr-Latn-RS" sz="2800" dirty="0" smtClean="0"/>
              <a:t>and inside </a:t>
            </a:r>
            <a:r>
              <a:rPr lang="en-US" altLang="sr-Latn-RS" sz="2800" dirty="0" smtClean="0">
                <a:solidFill>
                  <a:srgbClr val="CC66FF"/>
                </a:solidFill>
              </a:rPr>
              <a:t>mitochondrion</a:t>
            </a:r>
          </a:p>
          <a:p>
            <a:pPr eaLnBrk="1" hangingPunct="1">
              <a:lnSpc>
                <a:spcPct val="90000"/>
              </a:lnSpc>
            </a:pPr>
            <a:r>
              <a:rPr lang="en-US" altLang="sr-Latn-RS" sz="2800" dirty="0" smtClean="0"/>
              <a:t>CoA is fatty acid carrier (no ACP)</a:t>
            </a:r>
          </a:p>
          <a:p>
            <a:pPr eaLnBrk="1" hangingPunct="1">
              <a:lnSpc>
                <a:spcPct val="90000"/>
              </a:lnSpc>
            </a:pPr>
            <a:endParaRPr lang="en-US" altLang="sr-Latn-RS" sz="2800" dirty="0" smtClean="0"/>
          </a:p>
          <a:p>
            <a:pPr eaLnBrk="1" hangingPunct="1">
              <a:lnSpc>
                <a:spcPct val="90000"/>
              </a:lnSpc>
            </a:pPr>
            <a:r>
              <a:rPr lang="en-US" altLang="sr-Latn-RS" sz="2800" dirty="0" smtClean="0"/>
              <a:t>ER- (separate enzymes)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sr-Latn-RS" sz="2000" dirty="0" smtClean="0"/>
              <a:t>2C unit is added from </a:t>
            </a:r>
            <a:r>
              <a:rPr lang="en-US" altLang="sr-Latn-RS" sz="2000" dirty="0" err="1" smtClean="0"/>
              <a:t>malony</a:t>
            </a:r>
            <a:r>
              <a:rPr lang="en-US" altLang="sr-Latn-RS" sz="2000" dirty="0" smtClean="0"/>
              <a:t>-CoA, 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sr-Latn-RS" sz="2000" dirty="0" smtClean="0"/>
              <a:t>Reduction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sr-Latn-RS" sz="2000" dirty="0" smtClean="0"/>
              <a:t>Dehydration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sr-Latn-RS" sz="2000" dirty="0" smtClean="0"/>
              <a:t>Reduction</a:t>
            </a:r>
            <a:endParaRPr lang="en-US" altLang="sr-Latn-RS" sz="2000" dirty="0" smtClean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87024" y="19581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7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sr-Latn-RS" b="1" i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Desaturation</a:t>
            </a:r>
            <a:endParaRPr lang="en-US" altLang="sr-Latn-RS" b="1" i="1" dirty="0" smtClean="0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980729"/>
            <a:ext cx="8686800" cy="3312368"/>
          </a:xfrm>
        </p:spPr>
        <p:txBody>
          <a:bodyPr/>
          <a:lstStyle/>
          <a:p>
            <a:pPr eaLnBrk="1" hangingPunct="1"/>
            <a:r>
              <a:rPr lang="en-US" altLang="sr-Latn-RS" sz="2400" dirty="0" smtClean="0"/>
              <a:t>Palmitate and stearate are precursors of </a:t>
            </a:r>
            <a:r>
              <a:rPr lang="en-US" altLang="sr-Latn-RS" sz="2400" dirty="0" err="1" smtClean="0"/>
              <a:t>palmitoleate</a:t>
            </a:r>
            <a:r>
              <a:rPr lang="en-US" altLang="sr-Latn-RS" sz="2400" dirty="0" smtClean="0"/>
              <a:t> 16:1(</a:t>
            </a:r>
            <a:r>
              <a:rPr lang="en-US" altLang="sr-Latn-RS" sz="2400" i="1" dirty="0" smtClean="0">
                <a:sym typeface="Symbol" pitchFamily="18" charset="2"/>
              </a:rPr>
              <a:t></a:t>
            </a:r>
            <a:r>
              <a:rPr lang="en-US" altLang="sr-Latn-RS" sz="2400" baseline="30000" dirty="0" smtClean="0">
                <a:sym typeface="Symbol" pitchFamily="18" charset="2"/>
              </a:rPr>
              <a:t>9</a:t>
            </a:r>
            <a:r>
              <a:rPr lang="en-US" altLang="sr-Latn-RS" sz="2400" dirty="0" smtClean="0">
                <a:sym typeface="Symbol" pitchFamily="18" charset="2"/>
              </a:rPr>
              <a:t>)-</a:t>
            </a:r>
            <a:r>
              <a:rPr lang="en-US" altLang="sr-Latn-RS" sz="2400" i="1" dirty="0" smtClean="0">
                <a:sym typeface="Symbol" pitchFamily="18" charset="2"/>
              </a:rPr>
              <a:t></a:t>
            </a:r>
            <a:r>
              <a:rPr lang="en-US" altLang="sr-Latn-RS" sz="2400" dirty="0" smtClean="0">
                <a:sym typeface="Symbol" pitchFamily="18" charset="2"/>
              </a:rPr>
              <a:t>6 </a:t>
            </a:r>
            <a:r>
              <a:rPr lang="hr-HR" altLang="sr-Latn-RS" sz="2400" dirty="0" smtClean="0">
                <a:sym typeface="Symbol" pitchFamily="18" charset="2"/>
              </a:rPr>
              <a:t>and</a:t>
            </a:r>
            <a:r>
              <a:rPr lang="en-US" altLang="sr-Latn-RS" sz="2400" dirty="0" smtClean="0">
                <a:sym typeface="Symbol" pitchFamily="18" charset="2"/>
              </a:rPr>
              <a:t> </a:t>
            </a:r>
            <a:r>
              <a:rPr lang="en-US" altLang="sr-Latn-RS" sz="2400" dirty="0" err="1" smtClean="0">
                <a:sym typeface="Symbol" pitchFamily="18" charset="2"/>
              </a:rPr>
              <a:t>oleate</a:t>
            </a:r>
            <a:r>
              <a:rPr lang="en-US" altLang="sr-Latn-RS" sz="2400" dirty="0" smtClean="0">
                <a:sym typeface="Symbol" pitchFamily="18" charset="2"/>
              </a:rPr>
              <a:t> </a:t>
            </a:r>
            <a:r>
              <a:rPr lang="en-US" altLang="sr-Latn-RS" sz="2400" dirty="0" smtClean="0"/>
              <a:t>18:1(</a:t>
            </a:r>
            <a:r>
              <a:rPr lang="en-US" altLang="sr-Latn-RS" sz="2400" i="1" dirty="0" smtClean="0">
                <a:sym typeface="Symbol" pitchFamily="18" charset="2"/>
              </a:rPr>
              <a:t></a:t>
            </a:r>
            <a:r>
              <a:rPr lang="en-US" altLang="sr-Latn-RS" sz="2400" baseline="30000" dirty="0" smtClean="0">
                <a:sym typeface="Symbol" pitchFamily="18" charset="2"/>
              </a:rPr>
              <a:t>9</a:t>
            </a:r>
            <a:r>
              <a:rPr lang="en-US" altLang="sr-Latn-RS" sz="2400" dirty="0" smtClean="0">
                <a:sym typeface="Symbol" pitchFamily="18" charset="2"/>
              </a:rPr>
              <a:t>)</a:t>
            </a:r>
            <a:r>
              <a:rPr lang="en-US" altLang="sr-Latn-RS" sz="2400" i="1" dirty="0" smtClean="0">
                <a:sym typeface="Symbol" pitchFamily="18" charset="2"/>
              </a:rPr>
              <a:t></a:t>
            </a:r>
            <a:r>
              <a:rPr lang="en-US" altLang="sr-Latn-RS" sz="2400" dirty="0" smtClean="0">
                <a:sym typeface="Symbol" pitchFamily="18" charset="2"/>
              </a:rPr>
              <a:t>9</a:t>
            </a:r>
          </a:p>
          <a:p>
            <a:pPr lvl="2" eaLnBrk="1" hangingPunct="1"/>
            <a:r>
              <a:rPr lang="en-US" altLang="sr-Latn-RS" sz="1800" dirty="0" smtClean="0">
                <a:solidFill>
                  <a:srgbClr val="CC0000"/>
                </a:solidFill>
                <a:sym typeface="Symbol" pitchFamily="18" charset="2"/>
              </a:rPr>
              <a:t>Cis double bond on </a:t>
            </a:r>
            <a:r>
              <a:rPr lang="en-US" altLang="sr-Latn-RS" sz="1800" i="1" dirty="0" smtClean="0">
                <a:solidFill>
                  <a:srgbClr val="CC0000"/>
                </a:solidFill>
                <a:sym typeface="Symbol" pitchFamily="18" charset="2"/>
              </a:rPr>
              <a:t></a:t>
            </a:r>
            <a:r>
              <a:rPr lang="en-US" altLang="sr-Latn-RS" sz="1800" baseline="30000" dirty="0" smtClean="0">
                <a:solidFill>
                  <a:srgbClr val="CC0000"/>
                </a:solidFill>
                <a:sym typeface="Symbol" pitchFamily="18" charset="2"/>
              </a:rPr>
              <a:t>9</a:t>
            </a:r>
          </a:p>
          <a:p>
            <a:pPr lvl="2" eaLnBrk="1" hangingPunct="1"/>
            <a:r>
              <a:rPr lang="en-US" altLang="sr-Latn-RS" sz="1800" dirty="0" smtClean="0">
                <a:solidFill>
                  <a:srgbClr val="CC0000"/>
                </a:solidFill>
                <a:sym typeface="Symbol" pitchFamily="18" charset="2"/>
              </a:rPr>
              <a:t>Mixed function oxidase </a:t>
            </a:r>
          </a:p>
          <a:p>
            <a:pPr lvl="3" eaLnBrk="1" hangingPunct="1"/>
            <a:r>
              <a:rPr lang="en-US" altLang="sr-Latn-RS" sz="1800" dirty="0" smtClean="0">
                <a:solidFill>
                  <a:srgbClr val="CC0000"/>
                </a:solidFill>
                <a:sym typeface="Symbol" pitchFamily="18" charset="2"/>
              </a:rPr>
              <a:t>fatty acyl-CoA desaturase</a:t>
            </a:r>
          </a:p>
          <a:p>
            <a:pPr lvl="2" eaLnBrk="1" hangingPunct="1"/>
            <a:endParaRPr lang="en-US" altLang="sr-Latn-RS" dirty="0" smtClean="0">
              <a:solidFill>
                <a:srgbClr val="CC0000"/>
              </a:solidFill>
              <a:sym typeface="Symbol" pitchFamily="18" charset="2"/>
            </a:endParaRPr>
          </a:p>
          <a:p>
            <a:pPr eaLnBrk="1" hangingPunct="1"/>
            <a:r>
              <a:rPr lang="en-US" altLang="sr-Latn-RS" sz="2400" dirty="0" smtClean="0">
                <a:sym typeface="Symbol" pitchFamily="18" charset="2"/>
              </a:rPr>
              <a:t>Human hepatocytes  can introduce double bonds </a:t>
            </a:r>
            <a:r>
              <a:rPr lang="en-US" altLang="sr-Latn-RS" sz="2400" dirty="0" smtClean="0">
                <a:solidFill>
                  <a:srgbClr val="CC66FF"/>
                </a:solidFill>
                <a:sym typeface="Symbol" pitchFamily="18" charset="2"/>
              </a:rPr>
              <a:t>only until and at </a:t>
            </a:r>
            <a:r>
              <a:rPr lang="en-US" altLang="sr-Latn-RS" sz="2400" i="1" dirty="0" smtClean="0">
                <a:solidFill>
                  <a:srgbClr val="CC66FF"/>
                </a:solidFill>
                <a:sym typeface="Symbol" pitchFamily="18" charset="2"/>
              </a:rPr>
              <a:t></a:t>
            </a:r>
            <a:r>
              <a:rPr lang="en-US" altLang="sr-Latn-RS" sz="2400" baseline="30000" dirty="0" smtClean="0">
                <a:solidFill>
                  <a:srgbClr val="CC66FF"/>
                </a:solidFill>
                <a:sym typeface="Symbol" pitchFamily="18" charset="2"/>
              </a:rPr>
              <a:t>9</a:t>
            </a:r>
            <a:r>
              <a:rPr lang="en-US" altLang="sr-Latn-RS" sz="2400" dirty="0" smtClean="0">
                <a:solidFill>
                  <a:srgbClr val="CC66FF"/>
                </a:solidFill>
                <a:sym typeface="Symbol" pitchFamily="18" charset="2"/>
              </a:rPr>
              <a:t> (between 9</a:t>
            </a:r>
            <a:r>
              <a:rPr lang="en-US" altLang="sr-Latn-RS" sz="2400" baseline="30000" dirty="0" smtClean="0">
                <a:solidFill>
                  <a:srgbClr val="CC66FF"/>
                </a:solidFill>
                <a:sym typeface="Symbol" pitchFamily="18" charset="2"/>
              </a:rPr>
              <a:t>th</a:t>
            </a:r>
            <a:r>
              <a:rPr lang="en-US" altLang="sr-Latn-RS" sz="2400" dirty="0" smtClean="0">
                <a:solidFill>
                  <a:srgbClr val="CC66FF"/>
                </a:solidFill>
                <a:sym typeface="Symbol" pitchFamily="18" charset="2"/>
              </a:rPr>
              <a:t> and 10</a:t>
            </a:r>
            <a:r>
              <a:rPr lang="en-US" altLang="sr-Latn-RS" sz="2400" baseline="30000" dirty="0" smtClean="0">
                <a:solidFill>
                  <a:srgbClr val="CC66FF"/>
                </a:solidFill>
                <a:sym typeface="Symbol" pitchFamily="18" charset="2"/>
              </a:rPr>
              <a:t>th</a:t>
            </a:r>
            <a:r>
              <a:rPr lang="en-US" altLang="sr-Latn-RS" sz="2400" dirty="0" smtClean="0">
                <a:solidFill>
                  <a:srgbClr val="CC66FF"/>
                </a:solidFill>
                <a:sym typeface="Symbol" pitchFamily="18" charset="2"/>
              </a:rPr>
              <a:t> carbon atom)</a:t>
            </a:r>
            <a:r>
              <a:rPr lang="en-US" altLang="sr-Latn-RS" sz="2400" dirty="0" smtClean="0">
                <a:sym typeface="Symbol" pitchFamily="18" charset="2"/>
              </a:rPr>
              <a:t>,</a:t>
            </a:r>
            <a:r>
              <a:rPr lang="en-US" altLang="sr-Latn-RS" sz="2400" baseline="30000" dirty="0" smtClean="0">
                <a:sym typeface="Symbol" pitchFamily="18" charset="2"/>
              </a:rPr>
              <a:t> </a:t>
            </a:r>
            <a:r>
              <a:rPr lang="en-US" altLang="sr-Latn-RS" sz="2400" dirty="0" smtClean="0">
                <a:sym typeface="Symbol" pitchFamily="18" charset="2"/>
              </a:rPr>
              <a:t>but </a:t>
            </a:r>
            <a:r>
              <a:rPr lang="en-US" altLang="sr-Latn-RS" sz="2400" dirty="0" smtClean="0">
                <a:solidFill>
                  <a:srgbClr val="CC66FF"/>
                </a:solidFill>
                <a:sym typeface="Symbol" pitchFamily="18" charset="2"/>
              </a:rPr>
              <a:t>cannot between C-10</a:t>
            </a:r>
            <a:r>
              <a:rPr lang="en-US" altLang="sr-Latn-RS" sz="2400" baseline="30000" dirty="0" smtClean="0">
                <a:solidFill>
                  <a:srgbClr val="CC66FF"/>
                </a:solidFill>
                <a:sym typeface="Symbol" pitchFamily="18" charset="2"/>
              </a:rPr>
              <a:t> </a:t>
            </a:r>
            <a:r>
              <a:rPr lang="en-US" altLang="sr-Latn-RS" sz="2400" dirty="0" smtClean="0">
                <a:solidFill>
                  <a:srgbClr val="CC66FF"/>
                </a:solidFill>
                <a:sym typeface="Symbol" pitchFamily="18" charset="2"/>
              </a:rPr>
              <a:t>and the methyl-terminal end</a:t>
            </a:r>
          </a:p>
          <a:p>
            <a:pPr eaLnBrk="1" hangingPunct="1"/>
            <a:endParaRPr lang="en-US" altLang="sr-Latn-RS" baseline="30000" dirty="0" smtClean="0">
              <a:sym typeface="Symbol" pitchFamily="18" charset="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677"/>
          <a:stretch/>
        </p:blipFill>
        <p:spPr bwMode="auto">
          <a:xfrm>
            <a:off x="2411760" y="4423029"/>
            <a:ext cx="3168530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5220072" y="5157192"/>
            <a:ext cx="360218" cy="792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40352" y="2667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4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3" t="4311" r="-1752" b="1713"/>
          <a:stretch/>
        </p:blipFill>
        <p:spPr bwMode="auto">
          <a:xfrm>
            <a:off x="4091709" y="2564904"/>
            <a:ext cx="3860799" cy="4110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44624"/>
            <a:ext cx="6265863" cy="2308324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solidFill>
              <a:schemeClr val="accent1">
                <a:lumMod val="90000"/>
              </a:schemeClr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 smtClean="0"/>
              <a:t>16:1;9</a:t>
            </a:r>
            <a:r>
              <a:rPr lang="en-US" sz="1200" dirty="0"/>
              <a:t>		</a:t>
            </a:r>
            <a:r>
              <a:rPr lang="en-US" sz="1200" dirty="0" err="1"/>
              <a:t>palmitoleic</a:t>
            </a:r>
            <a:r>
              <a:rPr lang="en-US" sz="1200" dirty="0"/>
              <a:t> (</a:t>
            </a:r>
            <a:r>
              <a:rPr lang="en-US" sz="1200" i="1" dirty="0"/>
              <a:t>cis</a:t>
            </a:r>
            <a:r>
              <a:rPr lang="en-US" sz="1200" dirty="0"/>
              <a:t>-9-hexadecenoic</a:t>
            </a:r>
            <a:r>
              <a:rPr lang="en-US" sz="1200" dirty="0" smtClean="0"/>
              <a:t>)</a:t>
            </a:r>
            <a:r>
              <a:rPr lang="hr-HR" sz="1200" dirty="0" smtClean="0"/>
              <a:t>   16:1n-7  (</a:t>
            </a:r>
            <a:r>
              <a:rPr lang="hr-HR" altLang="sr-Latn-RS" sz="1200" dirty="0" smtClean="0">
                <a:sym typeface="Symbol" pitchFamily="18" charset="2"/>
              </a:rPr>
              <a:t>-7)</a:t>
            </a:r>
            <a:endParaRPr lang="hr-HR" altLang="sr-Latn-RS" sz="1200" dirty="0"/>
          </a:p>
          <a:p>
            <a:pPr>
              <a:defRPr/>
            </a:pPr>
            <a:r>
              <a:rPr lang="hr-HR" sz="1200" dirty="0" smtClean="0"/>
              <a:t>   </a:t>
            </a:r>
            <a:endParaRPr lang="en-US" sz="1200" dirty="0"/>
          </a:p>
          <a:p>
            <a:pPr>
              <a:defRPr/>
            </a:pPr>
            <a:r>
              <a:rPr lang="en-US" sz="1200" dirty="0" smtClean="0"/>
              <a:t>18:1;9 </a:t>
            </a:r>
            <a:r>
              <a:rPr lang="en-US" sz="1200" dirty="0"/>
              <a:t>		oleic ( </a:t>
            </a:r>
            <a:r>
              <a:rPr lang="en-US" sz="1200" i="1" dirty="0"/>
              <a:t>cis</a:t>
            </a:r>
            <a:r>
              <a:rPr lang="en-US" sz="1200" dirty="0"/>
              <a:t>-9-octadecenoic</a:t>
            </a:r>
            <a:r>
              <a:rPr lang="en-US" sz="1200" dirty="0" smtClean="0"/>
              <a:t>)</a:t>
            </a:r>
            <a:r>
              <a:rPr lang="hr-HR" sz="1200" dirty="0"/>
              <a:t>	18:1n-9 (</a:t>
            </a:r>
            <a:r>
              <a:rPr lang="hr-HR" altLang="sr-Latn-RS" sz="1200" dirty="0">
                <a:sym typeface="Symbol" pitchFamily="18" charset="2"/>
              </a:rPr>
              <a:t>-9)</a:t>
            </a:r>
            <a:endParaRPr lang="en-US" sz="1200" dirty="0"/>
          </a:p>
          <a:p>
            <a:pPr>
              <a:defRPr/>
            </a:pPr>
            <a:r>
              <a:rPr lang="en-US" sz="1200" dirty="0" smtClean="0"/>
              <a:t>18:1;9 </a:t>
            </a:r>
            <a:r>
              <a:rPr lang="en-US" sz="1200" dirty="0"/>
              <a:t>		</a:t>
            </a:r>
            <a:r>
              <a:rPr lang="en-US" sz="1200" dirty="0" err="1"/>
              <a:t>elaidic</a:t>
            </a:r>
            <a:r>
              <a:rPr lang="en-US" sz="1200" dirty="0"/>
              <a:t> (</a:t>
            </a:r>
            <a:r>
              <a:rPr lang="en-US" sz="1200" i="1" dirty="0"/>
              <a:t>trans</a:t>
            </a:r>
            <a:r>
              <a:rPr lang="en-US" sz="1200" dirty="0"/>
              <a:t>-9-octadecenoic</a:t>
            </a:r>
            <a:r>
              <a:rPr lang="en-US" sz="1200" dirty="0" smtClean="0"/>
              <a:t>)</a:t>
            </a:r>
            <a:r>
              <a:rPr lang="hr-HR" sz="1200" dirty="0"/>
              <a:t> 18:1n-9 (</a:t>
            </a:r>
            <a:r>
              <a:rPr lang="hr-HR" altLang="sr-Latn-RS" sz="1200" dirty="0">
                <a:sym typeface="Symbol" pitchFamily="18" charset="2"/>
              </a:rPr>
              <a:t>-9)</a:t>
            </a:r>
            <a:endParaRPr lang="en-US" sz="1200" dirty="0"/>
          </a:p>
          <a:p>
            <a:pPr>
              <a:defRPr/>
            </a:pPr>
            <a:endParaRPr lang="en-US" sz="1200" dirty="0"/>
          </a:p>
          <a:p>
            <a:pPr>
              <a:defRPr/>
            </a:pPr>
            <a:r>
              <a:rPr lang="en-US" sz="1200" dirty="0" smtClean="0"/>
              <a:t>18:2;9,12</a:t>
            </a:r>
            <a:r>
              <a:rPr lang="en-US" sz="1200" dirty="0"/>
              <a:t>		linoleic (all-</a:t>
            </a:r>
            <a:r>
              <a:rPr lang="en-US" sz="1200" i="1" dirty="0"/>
              <a:t>cis</a:t>
            </a:r>
            <a:r>
              <a:rPr lang="en-US" sz="1200" dirty="0"/>
              <a:t>-9,12-octadecadienoic</a:t>
            </a:r>
            <a:r>
              <a:rPr lang="en-US" sz="1200" dirty="0" smtClean="0"/>
              <a:t>)</a:t>
            </a:r>
            <a:r>
              <a:rPr lang="hr-HR" sz="1200" dirty="0"/>
              <a:t> </a:t>
            </a:r>
            <a:r>
              <a:rPr lang="hr-HR" sz="1200" dirty="0" smtClean="0"/>
              <a:t>18:2n-6 </a:t>
            </a:r>
            <a:r>
              <a:rPr lang="hr-HR" sz="1200" dirty="0"/>
              <a:t>(</a:t>
            </a:r>
            <a:r>
              <a:rPr lang="hr-HR" altLang="sr-Latn-RS" sz="1200" dirty="0">
                <a:sym typeface="Symbol" pitchFamily="18" charset="2"/>
              </a:rPr>
              <a:t></a:t>
            </a:r>
            <a:r>
              <a:rPr lang="hr-HR" altLang="sr-Latn-RS" sz="1200" dirty="0" smtClean="0">
                <a:sym typeface="Symbol" pitchFamily="18" charset="2"/>
              </a:rPr>
              <a:t>-6)</a:t>
            </a:r>
            <a:endParaRPr lang="en-US" sz="1200" dirty="0"/>
          </a:p>
          <a:p>
            <a:pPr>
              <a:defRPr/>
            </a:pPr>
            <a:endParaRPr lang="en-US" sz="1200" dirty="0"/>
          </a:p>
          <a:p>
            <a:pPr>
              <a:defRPr/>
            </a:pPr>
            <a:r>
              <a:rPr lang="en-US" sz="1200" dirty="0" smtClean="0"/>
              <a:t>18:3;9,12,15</a:t>
            </a:r>
            <a:r>
              <a:rPr lang="en-US" sz="1200" dirty="0"/>
              <a:t>		</a:t>
            </a:r>
            <a:r>
              <a:rPr lang="en-US" sz="1200" dirty="0">
                <a:sym typeface="Symbol"/>
              </a:rPr>
              <a:t>-linolenic (all-</a:t>
            </a:r>
            <a:r>
              <a:rPr lang="en-US" sz="1200" i="1" dirty="0">
                <a:sym typeface="Symbol"/>
              </a:rPr>
              <a:t>cis</a:t>
            </a:r>
            <a:r>
              <a:rPr lang="en-US" sz="1200" dirty="0">
                <a:sym typeface="Symbol"/>
              </a:rPr>
              <a:t>-9,12,15-octadecatrienoic</a:t>
            </a:r>
            <a:r>
              <a:rPr lang="en-US" sz="1200" dirty="0" smtClean="0">
                <a:sym typeface="Symbol"/>
              </a:rPr>
              <a:t>)</a:t>
            </a:r>
            <a:r>
              <a:rPr lang="hr-HR" sz="1200" dirty="0"/>
              <a:t> </a:t>
            </a:r>
            <a:r>
              <a:rPr lang="hr-HR" sz="1200" dirty="0" smtClean="0"/>
              <a:t>18:3n-3 </a:t>
            </a:r>
            <a:r>
              <a:rPr lang="hr-HR" sz="1200" dirty="0"/>
              <a:t>(</a:t>
            </a:r>
            <a:r>
              <a:rPr lang="hr-HR" altLang="sr-Latn-RS" sz="1200" dirty="0">
                <a:sym typeface="Symbol" pitchFamily="18" charset="2"/>
              </a:rPr>
              <a:t></a:t>
            </a:r>
            <a:r>
              <a:rPr lang="hr-HR" altLang="sr-Latn-RS" sz="1200" dirty="0" smtClean="0">
                <a:sym typeface="Symbol" pitchFamily="18" charset="2"/>
              </a:rPr>
              <a:t>-3)</a:t>
            </a:r>
            <a:endParaRPr lang="en-US" sz="1200" dirty="0">
              <a:sym typeface="Symbol"/>
            </a:endParaRPr>
          </a:p>
          <a:p>
            <a:pPr>
              <a:defRPr/>
            </a:pPr>
            <a:endParaRPr lang="en-US" sz="1200" dirty="0">
              <a:sym typeface="Symbol"/>
            </a:endParaRPr>
          </a:p>
          <a:p>
            <a:pPr>
              <a:defRPr/>
            </a:pPr>
            <a:r>
              <a:rPr lang="en-US" sz="1200" dirty="0" smtClean="0"/>
              <a:t>18:3;6,9</a:t>
            </a:r>
            <a:r>
              <a:rPr lang="en-US" sz="1200" dirty="0"/>
              <a:t>, 12		</a:t>
            </a:r>
            <a:r>
              <a:rPr lang="en-US" sz="1200" dirty="0">
                <a:sym typeface="Symbol"/>
              </a:rPr>
              <a:t> -</a:t>
            </a:r>
            <a:r>
              <a:rPr lang="en-US" sz="1200" dirty="0"/>
              <a:t>linolenic (all-</a:t>
            </a:r>
            <a:r>
              <a:rPr lang="en-US" sz="1200" i="1" dirty="0"/>
              <a:t>cis</a:t>
            </a:r>
            <a:r>
              <a:rPr lang="en-US" sz="1200" dirty="0"/>
              <a:t>-6, 9,12 </a:t>
            </a:r>
            <a:r>
              <a:rPr lang="en-US" sz="1200" dirty="0" err="1">
                <a:sym typeface="Symbol"/>
              </a:rPr>
              <a:t>octadecatrienoic</a:t>
            </a:r>
            <a:r>
              <a:rPr lang="en-US" sz="1200" dirty="0" smtClean="0"/>
              <a:t>)</a:t>
            </a:r>
            <a:r>
              <a:rPr lang="hr-HR" sz="1200" dirty="0"/>
              <a:t> </a:t>
            </a:r>
            <a:r>
              <a:rPr lang="hr-HR" sz="1200" dirty="0" smtClean="0"/>
              <a:t>18:3n-6 </a:t>
            </a:r>
            <a:r>
              <a:rPr lang="hr-HR" sz="1200" dirty="0"/>
              <a:t>(</a:t>
            </a:r>
            <a:r>
              <a:rPr lang="hr-HR" altLang="sr-Latn-RS" sz="1200" dirty="0">
                <a:sym typeface="Symbol" pitchFamily="18" charset="2"/>
              </a:rPr>
              <a:t>-6)</a:t>
            </a:r>
            <a:endParaRPr lang="en-US" sz="1200" dirty="0"/>
          </a:p>
          <a:p>
            <a:pPr>
              <a:defRPr/>
            </a:pPr>
            <a:endParaRPr lang="en-US" sz="1200" dirty="0"/>
          </a:p>
          <a:p>
            <a:pPr>
              <a:defRPr/>
            </a:pPr>
            <a:r>
              <a:rPr lang="en-US" sz="1200" dirty="0"/>
              <a:t>20:4;5,8,11,14	arachidonic (all-</a:t>
            </a:r>
            <a:r>
              <a:rPr lang="en-US" sz="1200" i="1" dirty="0"/>
              <a:t>cis</a:t>
            </a:r>
            <a:r>
              <a:rPr lang="en-US" sz="1200" dirty="0"/>
              <a:t>-5,8,11,14-eicosatetraenoic</a:t>
            </a:r>
            <a:r>
              <a:rPr lang="en-US" sz="1200" dirty="0" smtClean="0"/>
              <a:t>)</a:t>
            </a:r>
            <a:r>
              <a:rPr lang="hr-HR" sz="1200" dirty="0" smtClean="0"/>
              <a:t> 20:4n-6 (</a:t>
            </a:r>
            <a:r>
              <a:rPr lang="hr-HR" altLang="sr-Latn-RS" sz="1200" dirty="0">
                <a:sym typeface="Symbol" pitchFamily="18" charset="2"/>
              </a:rPr>
              <a:t>-6</a:t>
            </a:r>
            <a:r>
              <a:rPr lang="hr-HR" altLang="sr-Latn-RS" sz="1200" dirty="0" smtClean="0">
                <a:sym typeface="Symbol" pitchFamily="18" charset="2"/>
              </a:rPr>
              <a:t>)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sr-Latn-RS" dirty="0" smtClean="0"/>
              <a:t>Biosynthesis of fatty acids</a:t>
            </a:r>
            <a:endParaRPr lang="en-US" altLang="sr-Latn-RS" dirty="0" smtClean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sr-Latn-RS" sz="2800" dirty="0" smtClean="0"/>
              <a:t>The role of biosynthesis of fatty acids</a:t>
            </a:r>
          </a:p>
          <a:p>
            <a:pPr lvl="1" eaLnBrk="1" hangingPunct="1"/>
            <a:r>
              <a:rPr lang="en-US" altLang="sr-Latn-RS" sz="2400" dirty="0" smtClean="0"/>
              <a:t>For energy storage</a:t>
            </a:r>
          </a:p>
          <a:p>
            <a:pPr lvl="1" eaLnBrk="1" hangingPunct="1"/>
            <a:r>
              <a:rPr lang="en-US" altLang="sr-Latn-RS" sz="2400" dirty="0" smtClean="0"/>
              <a:t>For membrane structures</a:t>
            </a:r>
          </a:p>
          <a:p>
            <a:pPr eaLnBrk="1" hangingPunct="1"/>
            <a:endParaRPr lang="en-US" altLang="sr-Latn-RS" sz="2800" dirty="0" smtClean="0"/>
          </a:p>
          <a:p>
            <a:pPr eaLnBrk="1" hangingPunct="1"/>
            <a:r>
              <a:rPr lang="en-US" altLang="sr-Latn-RS" sz="2800" dirty="0" smtClean="0"/>
              <a:t>Biosynthesis is </a:t>
            </a:r>
            <a:r>
              <a:rPr lang="en-US" altLang="sr-Latn-RS" sz="2800" dirty="0" smtClean="0">
                <a:solidFill>
                  <a:srgbClr val="002060"/>
                </a:solidFill>
              </a:rPr>
              <a:t>endogenous and reductive </a:t>
            </a:r>
            <a:r>
              <a:rPr lang="en-US" altLang="sr-Latn-RS" sz="2800" dirty="0" smtClean="0"/>
              <a:t>–(</a:t>
            </a:r>
            <a:r>
              <a:rPr lang="en-US" altLang="sr-Latn-RS" sz="2800" dirty="0" smtClean="0">
                <a:solidFill>
                  <a:srgbClr val="FF0000"/>
                </a:solidFill>
              </a:rPr>
              <a:t>ATP and NADPH expenditure</a:t>
            </a:r>
            <a:r>
              <a:rPr lang="en-US" altLang="sr-Latn-RS" sz="2800" dirty="0" smtClean="0"/>
              <a:t>)</a:t>
            </a:r>
          </a:p>
          <a:p>
            <a:pPr eaLnBrk="1" hangingPunct="1"/>
            <a:endParaRPr lang="en-US" altLang="sr-Latn-RS" sz="2800" dirty="0" smtClean="0"/>
          </a:p>
          <a:p>
            <a:pPr eaLnBrk="1" hangingPunct="1"/>
            <a:r>
              <a:rPr lang="en-US" altLang="sr-Latn-RS" sz="2800" dirty="0" smtClean="0">
                <a:solidFill>
                  <a:srgbClr val="FF0000"/>
                </a:solidFill>
              </a:rPr>
              <a:t>Cellular localization: </a:t>
            </a:r>
            <a:r>
              <a:rPr lang="hr-HR" altLang="sr-Latn-RS" sz="2800" dirty="0" smtClean="0">
                <a:solidFill>
                  <a:srgbClr val="FF0000"/>
                </a:solidFill>
              </a:rPr>
              <a:t> </a:t>
            </a:r>
            <a:r>
              <a:rPr lang="en-US" altLang="sr-Latn-RS" sz="2800" u="sng" dirty="0" smtClean="0">
                <a:solidFill>
                  <a:srgbClr val="FF0000"/>
                </a:solidFill>
              </a:rPr>
              <a:t>Cytosol</a:t>
            </a:r>
          </a:p>
          <a:p>
            <a:pPr eaLnBrk="1" hangingPunct="1"/>
            <a:r>
              <a:rPr lang="en-US" altLang="sr-Latn-RS" sz="2800" dirty="0" smtClean="0"/>
              <a:t>Specificity: 3C-intermedier required for synthesis (</a:t>
            </a:r>
            <a:r>
              <a:rPr lang="en-US" altLang="sr-Latn-RS" sz="2800" dirty="0" err="1" smtClean="0"/>
              <a:t>Malonyl</a:t>
            </a:r>
            <a:r>
              <a:rPr lang="en-US" altLang="sr-Latn-RS" sz="2800" dirty="0" smtClean="0"/>
              <a:t>-CoA)</a:t>
            </a:r>
            <a:endParaRPr lang="en-US" altLang="sr-Latn-RS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r-HR" altLang="sr-Latn-RS" smtClean="0">
                <a:solidFill>
                  <a:srgbClr val="CC66FF"/>
                </a:solidFill>
              </a:rPr>
              <a:t>Essential fatty acids</a:t>
            </a:r>
            <a:endParaRPr lang="en-US" altLang="sr-Latn-RS" smtClean="0">
              <a:solidFill>
                <a:srgbClr val="CC66FF"/>
              </a:solidFill>
            </a:endParaRP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412875"/>
            <a:ext cx="8229600" cy="4525963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sr-Latn-RS" dirty="0" smtClean="0">
                <a:solidFill>
                  <a:srgbClr val="990099"/>
                </a:solidFill>
                <a:sym typeface="Symbol" pitchFamily="18" charset="2"/>
              </a:rPr>
              <a:t>linoleic 18:2(</a:t>
            </a:r>
            <a:r>
              <a:rPr lang="en-US" altLang="sr-Latn-RS" baseline="30000" dirty="0" smtClean="0">
                <a:solidFill>
                  <a:srgbClr val="990099"/>
                </a:solidFill>
                <a:sym typeface="Symbol" pitchFamily="18" charset="2"/>
              </a:rPr>
              <a:t>9,12</a:t>
            </a:r>
            <a:r>
              <a:rPr lang="en-US" altLang="sr-Latn-RS" dirty="0" smtClean="0">
                <a:solidFill>
                  <a:srgbClr val="990099"/>
                </a:solidFill>
                <a:sym typeface="Symbol" pitchFamily="18" charset="2"/>
              </a:rPr>
              <a:t>)</a:t>
            </a:r>
            <a:r>
              <a:rPr lang="en-US" altLang="sr-Latn-RS" dirty="0" smtClean="0">
                <a:sym typeface="Symbol" pitchFamily="18" charset="2"/>
              </a:rPr>
              <a:t> and </a:t>
            </a:r>
            <a:r>
              <a:rPr lang="en-US" altLang="sr-Latn-RS" dirty="0" smtClean="0">
                <a:solidFill>
                  <a:srgbClr val="990099"/>
                </a:solidFill>
                <a:sym typeface="Symbol" pitchFamily="18" charset="2"/>
              </a:rPr>
              <a:t>-</a:t>
            </a:r>
            <a:r>
              <a:rPr lang="en-US" altLang="sr-Latn-RS" dirty="0" err="1" smtClean="0">
                <a:solidFill>
                  <a:srgbClr val="990099"/>
                </a:solidFill>
                <a:sym typeface="Symbol" pitchFamily="18" charset="2"/>
              </a:rPr>
              <a:t>linolenic</a:t>
            </a:r>
            <a:r>
              <a:rPr lang="en-US" altLang="sr-Latn-RS" dirty="0" smtClean="0">
                <a:solidFill>
                  <a:srgbClr val="990099"/>
                </a:solidFill>
                <a:sym typeface="Symbol" pitchFamily="18" charset="2"/>
              </a:rPr>
              <a:t> 18:3(</a:t>
            </a:r>
            <a:r>
              <a:rPr lang="en-US" altLang="sr-Latn-RS" baseline="30000" dirty="0" smtClean="0">
                <a:solidFill>
                  <a:srgbClr val="990099"/>
                </a:solidFill>
                <a:sym typeface="Symbol" pitchFamily="18" charset="2"/>
              </a:rPr>
              <a:t>9,12,15</a:t>
            </a:r>
            <a:r>
              <a:rPr lang="en-US" altLang="sr-Latn-RS" dirty="0" smtClean="0">
                <a:sym typeface="Symbol" pitchFamily="18" charset="2"/>
              </a:rPr>
              <a:t>) cannot be produced in human</a:t>
            </a:r>
          </a:p>
          <a:p>
            <a:pPr eaLnBrk="1" hangingPunct="1">
              <a:defRPr/>
            </a:pPr>
            <a:endParaRPr lang="en-US" altLang="sr-Latn-RS" dirty="0" smtClean="0">
              <a:sym typeface="Symbol" pitchFamily="18" charset="2"/>
            </a:endParaRPr>
          </a:p>
          <a:p>
            <a:pPr eaLnBrk="1" hangingPunct="1">
              <a:defRPr/>
            </a:pPr>
            <a:r>
              <a:rPr lang="en-US" altLang="sr-Latn-RS" dirty="0" smtClean="0">
                <a:solidFill>
                  <a:schemeClr val="accent5">
                    <a:lumMod val="50000"/>
                  </a:schemeClr>
                </a:solidFill>
                <a:sym typeface="Symbol"/>
              </a:rPr>
              <a:t></a:t>
            </a:r>
            <a:r>
              <a:rPr lang="en-US" altLang="sr-Latn-RS" dirty="0" smtClean="0">
                <a:solidFill>
                  <a:schemeClr val="accent5">
                    <a:lumMod val="50000"/>
                  </a:schemeClr>
                </a:solidFill>
                <a:sym typeface="Symbol" pitchFamily="18" charset="2"/>
              </a:rPr>
              <a:t>-</a:t>
            </a:r>
            <a:r>
              <a:rPr lang="en-US" altLang="sr-Latn-RS" dirty="0" err="1" smtClean="0">
                <a:solidFill>
                  <a:schemeClr val="accent5">
                    <a:lumMod val="50000"/>
                  </a:schemeClr>
                </a:solidFill>
                <a:sym typeface="Symbol" pitchFamily="18" charset="2"/>
              </a:rPr>
              <a:t>linolenic</a:t>
            </a:r>
            <a:r>
              <a:rPr lang="en-US" altLang="sr-Latn-RS" dirty="0" smtClean="0">
                <a:solidFill>
                  <a:schemeClr val="accent5">
                    <a:lumMod val="50000"/>
                  </a:schemeClr>
                </a:solidFill>
                <a:sym typeface="Symbol" pitchFamily="18" charset="2"/>
              </a:rPr>
              <a:t> 18:3(</a:t>
            </a:r>
            <a:r>
              <a:rPr lang="en-US" altLang="sr-Latn-RS" baseline="30000" dirty="0" smtClean="0">
                <a:solidFill>
                  <a:schemeClr val="accent5">
                    <a:lumMod val="50000"/>
                  </a:schemeClr>
                </a:solidFill>
                <a:sym typeface="Symbol" pitchFamily="18" charset="2"/>
              </a:rPr>
              <a:t>6,9,12</a:t>
            </a:r>
            <a:r>
              <a:rPr lang="en-US" altLang="sr-Latn-RS" dirty="0" smtClean="0">
                <a:solidFill>
                  <a:schemeClr val="accent5">
                    <a:lumMod val="50000"/>
                  </a:schemeClr>
                </a:solidFill>
                <a:sym typeface="Symbol" pitchFamily="18" charset="2"/>
              </a:rPr>
              <a:t>) </a:t>
            </a:r>
            <a:r>
              <a:rPr lang="en-US" altLang="sr-Latn-RS" dirty="0" smtClean="0">
                <a:sym typeface="Symbol" pitchFamily="18" charset="2"/>
              </a:rPr>
              <a:t>can be produced from </a:t>
            </a:r>
            <a:r>
              <a:rPr lang="en-US" altLang="sr-Latn-RS" dirty="0" smtClean="0">
                <a:solidFill>
                  <a:schemeClr val="accent6">
                    <a:lumMod val="60000"/>
                    <a:lumOff val="40000"/>
                  </a:schemeClr>
                </a:solidFill>
                <a:sym typeface="Symbol" pitchFamily="18" charset="2"/>
              </a:rPr>
              <a:t>linoleic 18:2(</a:t>
            </a:r>
            <a:r>
              <a:rPr lang="en-US" altLang="sr-Latn-RS" baseline="30000" dirty="0" smtClean="0">
                <a:solidFill>
                  <a:schemeClr val="accent6">
                    <a:lumMod val="60000"/>
                    <a:lumOff val="40000"/>
                  </a:schemeClr>
                </a:solidFill>
                <a:sym typeface="Symbol" pitchFamily="18" charset="2"/>
              </a:rPr>
              <a:t>9,12</a:t>
            </a:r>
            <a:r>
              <a:rPr lang="en-US" altLang="sr-Latn-RS" dirty="0" smtClean="0">
                <a:solidFill>
                  <a:schemeClr val="accent6">
                    <a:lumMod val="60000"/>
                    <a:lumOff val="40000"/>
                  </a:schemeClr>
                </a:solidFill>
                <a:sym typeface="Symbol" pitchFamily="18" charset="2"/>
              </a:rPr>
              <a:t>) </a:t>
            </a:r>
            <a:r>
              <a:rPr lang="en-US" altLang="sr-Latn-RS" dirty="0" smtClean="0">
                <a:sym typeface="Symbol" pitchFamily="18" charset="2"/>
              </a:rPr>
              <a:t>by desaturases</a:t>
            </a:r>
          </a:p>
          <a:p>
            <a:pPr eaLnBrk="1" hangingPunct="1">
              <a:defRPr/>
            </a:pPr>
            <a:endParaRPr lang="en-US" altLang="sr-Latn-RS" dirty="0" smtClean="0">
              <a:sym typeface="Symbol" pitchFamily="18" charset="2"/>
            </a:endParaRPr>
          </a:p>
          <a:p>
            <a:pPr eaLnBrk="1" hangingPunct="1">
              <a:defRPr/>
            </a:pPr>
            <a:r>
              <a:rPr lang="en-US" altLang="sr-Latn-RS" dirty="0" smtClean="0">
                <a:sym typeface="Symbol" pitchFamily="18" charset="2"/>
              </a:rPr>
              <a:t>Arachidonic 20:4 (</a:t>
            </a:r>
            <a:r>
              <a:rPr lang="en-US" altLang="sr-Latn-RS" baseline="30000" dirty="0" smtClean="0">
                <a:sym typeface="Symbol" pitchFamily="18" charset="2"/>
              </a:rPr>
              <a:t>5,8,11,14</a:t>
            </a:r>
            <a:r>
              <a:rPr lang="en-US" altLang="sr-Latn-RS" dirty="0" smtClean="0">
                <a:sym typeface="Symbol" pitchFamily="18" charset="2"/>
              </a:rPr>
              <a:t> ) can be produced from </a:t>
            </a:r>
            <a:r>
              <a:rPr lang="en-US" altLang="sr-Latn-RS" dirty="0" smtClean="0">
                <a:solidFill>
                  <a:schemeClr val="accent5">
                    <a:lumMod val="50000"/>
                  </a:schemeClr>
                </a:solidFill>
                <a:sym typeface="Symbol" pitchFamily="18" charset="2"/>
              </a:rPr>
              <a:t>-</a:t>
            </a:r>
            <a:r>
              <a:rPr lang="en-US" altLang="sr-Latn-RS" dirty="0" err="1" smtClean="0">
                <a:solidFill>
                  <a:schemeClr val="accent5">
                    <a:lumMod val="50000"/>
                  </a:schemeClr>
                </a:solidFill>
                <a:sym typeface="Symbol" pitchFamily="18" charset="2"/>
              </a:rPr>
              <a:t>linolenic</a:t>
            </a:r>
            <a:r>
              <a:rPr lang="en-US" altLang="sr-Latn-RS" dirty="0" smtClean="0">
                <a:solidFill>
                  <a:schemeClr val="accent5">
                    <a:lumMod val="50000"/>
                  </a:schemeClr>
                </a:solidFill>
                <a:sym typeface="Symbol" pitchFamily="18" charset="2"/>
              </a:rPr>
              <a:t> 18:3(</a:t>
            </a:r>
            <a:r>
              <a:rPr lang="en-US" altLang="sr-Latn-RS" baseline="30000" dirty="0" smtClean="0">
                <a:solidFill>
                  <a:schemeClr val="accent5">
                    <a:lumMod val="50000"/>
                  </a:schemeClr>
                </a:solidFill>
                <a:sym typeface="Symbol" pitchFamily="18" charset="2"/>
              </a:rPr>
              <a:t>6,9,12</a:t>
            </a:r>
            <a:r>
              <a:rPr lang="en-US" altLang="sr-Latn-RS" dirty="0" smtClean="0">
                <a:solidFill>
                  <a:schemeClr val="accent5">
                    <a:lumMod val="50000"/>
                  </a:schemeClr>
                </a:solidFill>
                <a:sym typeface="Symbol" pitchFamily="18" charset="2"/>
              </a:rPr>
              <a:t>) </a:t>
            </a:r>
            <a:r>
              <a:rPr lang="en-US" altLang="sr-Latn-RS" dirty="0" smtClean="0">
                <a:sym typeface="Symbol" pitchFamily="18" charset="2"/>
              </a:rPr>
              <a:t>by </a:t>
            </a:r>
            <a:r>
              <a:rPr lang="en-US" altLang="sr-Latn-RS" dirty="0" err="1" smtClean="0">
                <a:sym typeface="Symbol" pitchFamily="18" charset="2"/>
              </a:rPr>
              <a:t>elongase</a:t>
            </a:r>
            <a:r>
              <a:rPr lang="en-US" altLang="sr-Latn-RS" dirty="0" smtClean="0">
                <a:sym typeface="Symbol" pitchFamily="18" charset="2"/>
              </a:rPr>
              <a:t> and desaturase</a:t>
            </a:r>
            <a:endParaRPr lang="en-US" altLang="sr-Latn-RS" baseline="30000" dirty="0" smtClean="0">
              <a:sym typeface="Symbol" pitchFamily="18" charset="2"/>
            </a:endParaRPr>
          </a:p>
          <a:p>
            <a:pPr marL="0" indent="0" eaLnBrk="1" hangingPunct="1">
              <a:buFontTx/>
              <a:buNone/>
              <a:defRPr/>
            </a:pPr>
            <a:endParaRPr lang="en-US" altLang="sr-Latn-RS" dirty="0" smtClean="0"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33378"/>
            <a:ext cx="4498975" cy="633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23528" y="620688"/>
            <a:ext cx="352839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smtClean="0">
                <a:solidFill>
                  <a:srgbClr val="CC66FF"/>
                </a:solidFill>
              </a:rPr>
              <a:t>1 </a:t>
            </a:r>
            <a:r>
              <a:rPr lang="en-US" sz="3600" dirty="0" err="1" smtClean="0">
                <a:solidFill>
                  <a:srgbClr val="CC66FF"/>
                </a:solidFill>
              </a:rPr>
              <a:t>Arachidonate</a:t>
            </a:r>
            <a:r>
              <a:rPr lang="en-US" sz="3600" dirty="0" smtClean="0">
                <a:solidFill>
                  <a:srgbClr val="CC66FF"/>
                </a:solidFill>
              </a:rPr>
              <a:t> synthesis (</a:t>
            </a:r>
            <a:r>
              <a:rPr lang="en-US" sz="3600" i="1" dirty="0" smtClean="0">
                <a:solidFill>
                  <a:srgbClr val="CC66FF"/>
                </a:solidFill>
              </a:rPr>
              <a:t>de novo)</a:t>
            </a:r>
            <a:endParaRPr lang="en-US" sz="36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770"/>
          <a:stretch/>
        </p:blipFill>
        <p:spPr bwMode="auto">
          <a:xfrm>
            <a:off x="597440" y="1342500"/>
            <a:ext cx="7223787" cy="3263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>
                <a:solidFill>
                  <a:srgbClr val="CC66FF"/>
                </a:solidFill>
              </a:rPr>
              <a:t>2 </a:t>
            </a:r>
            <a:r>
              <a:rPr lang="en-US" sz="3600" dirty="0" err="1" smtClean="0">
                <a:solidFill>
                  <a:srgbClr val="CC66FF"/>
                </a:solidFill>
              </a:rPr>
              <a:t>Arachidonate</a:t>
            </a:r>
            <a:r>
              <a:rPr lang="en-US" sz="3600" dirty="0" smtClean="0">
                <a:solidFill>
                  <a:srgbClr val="CC66FF"/>
                </a:solidFill>
              </a:rPr>
              <a:t>- mobilization for eicosanoid synthesis </a:t>
            </a:r>
            <a:endParaRPr lang="en-US" sz="3600" dirty="0">
              <a:solidFill>
                <a:srgbClr val="CC66FF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347864" y="4581128"/>
            <a:ext cx="1512168" cy="3192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6" name="Rectangle 5"/>
          <p:cNvSpPr/>
          <p:nvPr/>
        </p:nvSpPr>
        <p:spPr>
          <a:xfrm rot="16200000" flipV="1">
            <a:off x="3856857" y="4435115"/>
            <a:ext cx="546689" cy="1582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3" name="Rectangle 2"/>
          <p:cNvSpPr/>
          <p:nvPr/>
        </p:nvSpPr>
        <p:spPr>
          <a:xfrm>
            <a:off x="284343" y="4554023"/>
            <a:ext cx="806489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sr-Latn-RS" dirty="0" smtClean="0"/>
              <a:t>-acts only on cells near the point of synthesis</a:t>
            </a:r>
            <a:br>
              <a:rPr lang="en-US" altLang="sr-Latn-RS" dirty="0" smtClean="0"/>
            </a:br>
            <a:r>
              <a:rPr lang="en-US" altLang="sr-Latn-RS" dirty="0" smtClean="0"/>
              <a:t/>
            </a:r>
            <a:br>
              <a:rPr lang="en-US" altLang="sr-Latn-RS" dirty="0" smtClean="0"/>
            </a:br>
            <a:r>
              <a:rPr lang="en-US" altLang="sr-Latn-RS" dirty="0" smtClean="0"/>
              <a:t>-involved in reproductive function, inflammation, fever, pain, blood clots, blood pressure, gastric secretion etc.</a:t>
            </a:r>
            <a:br>
              <a:rPr lang="en-US" altLang="sr-Latn-RS" dirty="0" smtClean="0"/>
            </a:br>
            <a:r>
              <a:rPr lang="en-US" altLang="sr-Latn-RS" dirty="0" smtClean="0"/>
              <a:t/>
            </a:r>
            <a:br>
              <a:rPr lang="en-US" altLang="sr-Latn-RS" dirty="0" smtClean="0"/>
            </a:br>
            <a:r>
              <a:rPr lang="en-US" altLang="sr-Latn-RS" dirty="0" smtClean="0"/>
              <a:t>All are derivatives of 20- C polyunsaturated arachidonic acid 20: 4 (</a:t>
            </a:r>
            <a:r>
              <a:rPr lang="en-US" altLang="sr-Latn-RS" dirty="0" smtClean="0">
                <a:sym typeface="Symbol" pitchFamily="18" charset="2"/>
              </a:rPr>
              <a:t></a:t>
            </a:r>
            <a:r>
              <a:rPr lang="en-US" altLang="sr-Latn-RS" baseline="30000" dirty="0" smtClean="0">
                <a:sym typeface="Symbol" pitchFamily="18" charset="2"/>
              </a:rPr>
              <a:t>5,8,11,14</a:t>
            </a:r>
            <a:r>
              <a:rPr lang="en-US" altLang="sr-Latn-RS" dirty="0" smtClean="0">
                <a:sym typeface="Symbol" pitchFamily="18" charset="2"/>
              </a:rPr>
              <a:t>)</a:t>
            </a:r>
            <a:br>
              <a:rPr lang="en-US" altLang="sr-Latn-RS" dirty="0" smtClean="0">
                <a:sym typeface="Symbol" pitchFamily="18" charset="2"/>
              </a:rPr>
            </a:br>
            <a:r>
              <a:rPr lang="en-US" altLang="sr-Latn-RS" dirty="0" smtClean="0">
                <a:sym typeface="Symbol" pitchFamily="18" charset="2"/>
              </a:rPr>
              <a:t>released from membrane phospholipids by activity of phospholipase A</a:t>
            </a:r>
            <a:r>
              <a:rPr lang="en-US" altLang="sr-Latn-RS" baseline="-25000" dirty="0" smtClean="0">
                <a:sym typeface="Symbol" pitchFamily="18" charset="2"/>
              </a:rPr>
              <a:t>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3064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sr-Latn-RS" sz="3600" dirty="0">
                <a:solidFill>
                  <a:srgbClr val="FF0000"/>
                </a:solidFill>
              </a:rPr>
              <a:t>Eicosanoids</a:t>
            </a:r>
            <a:r>
              <a:rPr lang="en-US" altLang="sr-Latn-RS" sz="3600" dirty="0"/>
              <a:t>-paracrine hormones</a:t>
            </a:r>
            <a:r>
              <a:rPr lang="en-US" altLang="sr-Latn-RS" dirty="0"/>
              <a:t/>
            </a:r>
            <a:br>
              <a:rPr lang="en-US" altLang="sr-Latn-RS" dirty="0"/>
            </a:b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980728"/>
            <a:ext cx="4716016" cy="4525963"/>
          </a:xfrm>
        </p:spPr>
        <p:txBody>
          <a:bodyPr/>
          <a:lstStyle/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sr-Latn-RS" sz="1400" kern="1200" dirty="0" smtClean="0">
                <a:solidFill>
                  <a:srgbClr val="FF0000"/>
                </a:solidFill>
                <a:latin typeface="Arial" charset="0"/>
              </a:rPr>
              <a:t>Prostaglandins</a:t>
            </a:r>
          </a:p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sr-Latn-RS" sz="1400" kern="1200" dirty="0" smtClean="0">
                <a:solidFill>
                  <a:srgbClr val="000000"/>
                </a:solidFill>
                <a:latin typeface="Arial" charset="0"/>
              </a:rPr>
              <a:t>-almost all tissues (except RBC)</a:t>
            </a:r>
          </a:p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sr-Latn-RS" sz="1400" kern="1200" dirty="0" smtClean="0">
                <a:solidFill>
                  <a:srgbClr val="000000"/>
                </a:solidFill>
                <a:latin typeface="Arial" charset="0"/>
              </a:rPr>
              <a:t>-regulate synthesis of </a:t>
            </a:r>
            <a:r>
              <a:rPr lang="en-US" altLang="sr-Latn-RS" sz="1400" kern="1200" dirty="0" err="1" smtClean="0">
                <a:solidFill>
                  <a:srgbClr val="000000"/>
                </a:solidFill>
                <a:latin typeface="Arial" charset="0"/>
              </a:rPr>
              <a:t>cAMP</a:t>
            </a:r>
            <a:endParaRPr lang="en-US" altLang="sr-Latn-RS" sz="1400" kern="1200" dirty="0" smtClean="0">
              <a:solidFill>
                <a:srgbClr val="000000"/>
              </a:solidFill>
              <a:latin typeface="Arial" charset="0"/>
            </a:endParaRPr>
          </a:p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sr-Latn-RS" sz="1400" kern="1200" dirty="0" smtClean="0">
                <a:solidFill>
                  <a:srgbClr val="000000"/>
                </a:solidFill>
                <a:latin typeface="Arial" charset="0"/>
              </a:rPr>
              <a:t>-contraction of smooth muscle cells (menstruation, labor)</a:t>
            </a:r>
          </a:p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sr-Latn-RS" sz="1400" kern="1200" dirty="0" smtClean="0">
                <a:solidFill>
                  <a:srgbClr val="000000"/>
                </a:solidFill>
                <a:latin typeface="Arial" charset="0"/>
              </a:rPr>
              <a:t>-affect blood flow od specific organs</a:t>
            </a:r>
          </a:p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sr-Latn-RS" sz="1400" kern="1200" dirty="0" smtClean="0">
                <a:solidFill>
                  <a:srgbClr val="000000"/>
                </a:solidFill>
                <a:latin typeface="Arial" charset="0"/>
              </a:rPr>
              <a:t>-wake-sleep cycle</a:t>
            </a:r>
          </a:p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sr-Latn-RS" sz="1400" kern="1200" dirty="0" smtClean="0">
                <a:solidFill>
                  <a:srgbClr val="000000"/>
                </a:solidFill>
                <a:latin typeface="Arial" charset="0"/>
              </a:rPr>
              <a:t>-inflammation, pain, fever</a:t>
            </a:r>
          </a:p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sr-Latn-RS" sz="1400" kern="1200" dirty="0" smtClean="0">
                <a:solidFill>
                  <a:srgbClr val="FF0000"/>
                </a:solidFill>
                <a:latin typeface="Arial" charset="0"/>
              </a:rPr>
              <a:t>Thromboxane synthase( </a:t>
            </a:r>
            <a:r>
              <a:rPr lang="en-US" altLang="sr-Latn-RS" sz="1400" kern="1200" dirty="0" smtClean="0">
                <a:solidFill>
                  <a:srgbClr val="000000"/>
                </a:solidFill>
                <a:latin typeface="Arial" charset="0"/>
              </a:rPr>
              <a:t>thrombocytes)</a:t>
            </a:r>
          </a:p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sr-Latn-RS" sz="1400" kern="1200" dirty="0" smtClean="0">
                <a:solidFill>
                  <a:srgbClr val="000000"/>
                </a:solidFill>
                <a:latin typeface="Arial" charset="0"/>
              </a:rPr>
              <a:t>-constriction of blood vessels; platelet aggregation</a:t>
            </a:r>
          </a:p>
          <a:p>
            <a:endParaRPr lang="hr-H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4008" y="1052736"/>
            <a:ext cx="4038600" cy="4525963"/>
          </a:xfrm>
        </p:spPr>
        <p:txBody>
          <a:bodyPr/>
          <a:lstStyle/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sr-Latn-RS" sz="1800" kern="1200" dirty="0" smtClean="0">
                <a:solidFill>
                  <a:srgbClr val="FF0000"/>
                </a:solidFill>
                <a:latin typeface="Arial" charset="0"/>
              </a:rPr>
              <a:t>Leukotrienes</a:t>
            </a:r>
          </a:p>
          <a:p>
            <a:pPr marL="0" lvl="0" indent="0" eaLnBrk="1" hangingPunct="1">
              <a:spcBef>
                <a:spcPct val="0"/>
              </a:spcBef>
              <a:buNone/>
            </a:pPr>
            <a:endParaRPr lang="en-US" altLang="sr-Latn-RS" sz="1800" kern="1200" dirty="0" smtClean="0">
              <a:solidFill>
                <a:srgbClr val="FF0000"/>
              </a:solidFill>
              <a:latin typeface="Arial" charset="0"/>
            </a:endParaRPr>
          </a:p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sr-Latn-RS" sz="1600" kern="1200" dirty="0" smtClean="0">
                <a:solidFill>
                  <a:srgbClr val="FF0000"/>
                </a:solidFill>
                <a:latin typeface="Arial" charset="0"/>
              </a:rPr>
              <a:t>Lipoxygenase-</a:t>
            </a:r>
            <a:r>
              <a:rPr lang="en-US" altLang="sr-Latn-RS" sz="1600" kern="1200" dirty="0" smtClean="0">
                <a:solidFill>
                  <a:srgbClr val="000000"/>
                </a:solidFill>
                <a:latin typeface="Arial" charset="0"/>
              </a:rPr>
              <a:t>WBCs, heart, brain, lung, spleen</a:t>
            </a:r>
          </a:p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sr-Latn-RS" sz="1400" kern="1200" dirty="0" smtClean="0">
                <a:solidFill>
                  <a:srgbClr val="000000"/>
                </a:solidFill>
                <a:latin typeface="Arial" charset="0"/>
              </a:rPr>
              <a:t>-Allergic reactions</a:t>
            </a:r>
          </a:p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sr-Latn-RS" sz="1400" kern="1200" dirty="0" smtClean="0">
                <a:solidFill>
                  <a:srgbClr val="000000"/>
                </a:solidFill>
                <a:latin typeface="Arial" charset="0"/>
              </a:rPr>
              <a:t>-Contraction of muscle lining the airways to the lung</a:t>
            </a:r>
          </a:p>
          <a:p>
            <a:endParaRPr lang="hr-HR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86"/>
          <a:stretch/>
        </p:blipFill>
        <p:spPr bwMode="auto">
          <a:xfrm>
            <a:off x="827584" y="3051355"/>
            <a:ext cx="2111909" cy="3646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29000"/>
            <a:ext cx="3866659" cy="2890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41499" y="6759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137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67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sr-Latn-RS" b="1" i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Triacylglycerol </a:t>
            </a:r>
            <a:r>
              <a:rPr lang="hr-HR" altLang="sr-Latn-RS" b="1" i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and </a:t>
            </a:r>
            <a:r>
              <a:rPr lang="hr-HR" altLang="sr-Latn-RS" b="1" i="1" dirty="0" err="1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phospholipid</a:t>
            </a:r>
            <a:r>
              <a:rPr lang="hr-HR" altLang="sr-Latn-RS" b="1" i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sr-Latn-RS" b="1" i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biosynthesis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sr-Latn-RS" dirty="0" smtClean="0"/>
              <a:t>Fatty acids from food</a:t>
            </a:r>
          </a:p>
          <a:p>
            <a:pPr lvl="2" eaLnBrk="1" hangingPunct="1"/>
            <a:r>
              <a:rPr lang="en-US" altLang="sr-Latn-RS" dirty="0" smtClean="0"/>
              <a:t>Metabolic energy storage (TG)</a:t>
            </a:r>
          </a:p>
          <a:p>
            <a:pPr lvl="2" eaLnBrk="1" hangingPunct="1"/>
            <a:r>
              <a:rPr lang="en-US" altLang="sr-Latn-RS" dirty="0" smtClean="0"/>
              <a:t>Membrane structures(PL)</a:t>
            </a:r>
          </a:p>
          <a:p>
            <a:pPr eaLnBrk="1" hangingPunct="1"/>
            <a:r>
              <a:rPr lang="en-US" altLang="sr-Latn-RS" dirty="0" smtClean="0"/>
              <a:t>Triacylglycerol and </a:t>
            </a:r>
            <a:r>
              <a:rPr lang="en-US" altLang="sr-Latn-RS" sz="3600" dirty="0" err="1" smtClean="0"/>
              <a:t>glyceropho</a:t>
            </a:r>
            <a:r>
              <a:rPr lang="hr-HR" altLang="sr-Latn-RS" sz="3600" dirty="0" smtClean="0"/>
              <a:t>s</a:t>
            </a:r>
            <a:r>
              <a:rPr lang="en-US" altLang="sr-Latn-RS" sz="3600" dirty="0" err="1" smtClean="0"/>
              <a:t>pholipids</a:t>
            </a:r>
            <a:r>
              <a:rPr lang="en-US" altLang="sr-Latn-RS" dirty="0" smtClean="0"/>
              <a:t> </a:t>
            </a:r>
          </a:p>
          <a:p>
            <a:pPr lvl="1" eaLnBrk="1" hangingPunct="1"/>
            <a:r>
              <a:rPr lang="en-US" altLang="sr-Latn-RS" u="sng" dirty="0" smtClean="0">
                <a:solidFill>
                  <a:srgbClr val="CC66FF"/>
                </a:solidFill>
              </a:rPr>
              <a:t>The same precursor phosphatidic acid</a:t>
            </a:r>
          </a:p>
          <a:p>
            <a:pPr eaLnBrk="1" hangingPunct="1"/>
            <a:endParaRPr lang="en-US" altLang="sr-Latn-RS" dirty="0" smtClean="0"/>
          </a:p>
        </p:txBody>
      </p:sp>
      <p:sp>
        <p:nvSpPr>
          <p:cNvPr id="2" name="Rectangle 1"/>
          <p:cNvSpPr/>
          <p:nvPr/>
        </p:nvSpPr>
        <p:spPr>
          <a:xfrm>
            <a:off x="457200" y="5407964"/>
            <a:ext cx="8003232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 smtClean="0"/>
              <a:t>In animal tissues, triacylglycerol's and </a:t>
            </a:r>
            <a:r>
              <a:rPr lang="en-US" dirty="0" err="1" smtClean="0"/>
              <a:t>glycerophospholipids</a:t>
            </a:r>
            <a:r>
              <a:rPr lang="en-US" dirty="0" smtClean="0"/>
              <a:t> such as phosphatidylethanolamine share two precursors (fatty acyl–CoA and L-glycerol 3-phosphate) and several biosynthetic steps.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1125538"/>
            <a:ext cx="4989512" cy="535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>
          <a:xfrm>
            <a:off x="5292725" y="2420938"/>
            <a:ext cx="647700" cy="287337"/>
          </a:xfrm>
          <a:prstGeom prst="ellipse">
            <a:avLst/>
          </a:prstGeom>
          <a:solidFill>
            <a:schemeClr val="accent1">
              <a:alpha val="3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  <p:sp>
        <p:nvSpPr>
          <p:cNvPr id="3" name="TextBox 2"/>
          <p:cNvSpPr txBox="1"/>
          <p:nvPr/>
        </p:nvSpPr>
        <p:spPr>
          <a:xfrm>
            <a:off x="6516688" y="2349500"/>
            <a:ext cx="1655762" cy="306388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hr-HR" sz="1400" dirty="0" err="1"/>
              <a:t>Liver</a:t>
            </a:r>
            <a:r>
              <a:rPr lang="hr-HR" sz="1400" dirty="0"/>
              <a:t> </a:t>
            </a:r>
            <a:r>
              <a:rPr lang="hr-HR" sz="1400" dirty="0" err="1"/>
              <a:t>and</a:t>
            </a:r>
            <a:r>
              <a:rPr lang="hr-HR" sz="1400" dirty="0"/>
              <a:t> </a:t>
            </a:r>
            <a:r>
              <a:rPr lang="hr-HR" sz="1400" dirty="0" err="1"/>
              <a:t>kidney</a:t>
            </a:r>
            <a:endParaRPr lang="hr-HR" sz="1400" dirty="0"/>
          </a:p>
        </p:txBody>
      </p:sp>
      <p:cxnSp>
        <p:nvCxnSpPr>
          <p:cNvPr id="5" name="Straight Connector 4"/>
          <p:cNvCxnSpPr>
            <a:stCxn id="2" idx="6"/>
          </p:cNvCxnSpPr>
          <p:nvPr/>
        </p:nvCxnSpPr>
        <p:spPr>
          <a:xfrm flipV="1">
            <a:off x="5940425" y="2503488"/>
            <a:ext cx="576263" cy="61912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2484438" y="2349500"/>
            <a:ext cx="1150937" cy="431800"/>
          </a:xfrm>
          <a:prstGeom prst="ellipse">
            <a:avLst/>
          </a:prstGeom>
          <a:solidFill>
            <a:schemeClr val="accent1">
              <a:alpha val="3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  <p:sp>
        <p:nvSpPr>
          <p:cNvPr id="12" name="TextBox 11"/>
          <p:cNvSpPr txBox="1"/>
          <p:nvPr/>
        </p:nvSpPr>
        <p:spPr>
          <a:xfrm>
            <a:off x="1403350" y="2787650"/>
            <a:ext cx="1512888" cy="307975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hr-HR" sz="1400" dirty="0" err="1"/>
              <a:t>Adipose</a:t>
            </a:r>
            <a:r>
              <a:rPr lang="hr-HR" sz="1400" dirty="0"/>
              <a:t> </a:t>
            </a:r>
            <a:r>
              <a:rPr lang="hr-HR" sz="1400" dirty="0" err="1"/>
              <a:t>tissue</a:t>
            </a:r>
            <a:endParaRPr lang="hr-HR" sz="1400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2450" y="51162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3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950" y="254000"/>
            <a:ext cx="4102100" cy="635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00392" y="76470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1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0213"/>
            <a:ext cx="4792663" cy="415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3" name="Rectangle 3"/>
          <p:cNvSpPr>
            <a:spLocks noGrp="1" noChangeArrowheads="1"/>
          </p:cNvSpPr>
          <p:nvPr>
            <p:ph type="title"/>
          </p:nvPr>
        </p:nvSpPr>
        <p:spPr>
          <a:xfrm>
            <a:off x="827088" y="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sr-Latn-RS" smtClean="0"/>
              <a:t>Regulation of TG biosynthesis</a:t>
            </a:r>
          </a:p>
        </p:txBody>
      </p:sp>
      <p:sp>
        <p:nvSpPr>
          <p:cNvPr id="51204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859338" y="1989138"/>
            <a:ext cx="3810000" cy="4114800"/>
          </a:xfrm>
        </p:spPr>
        <p:txBody>
          <a:bodyPr/>
          <a:lstStyle/>
          <a:p>
            <a:pPr eaLnBrk="1" hangingPunct="1"/>
            <a:r>
              <a:rPr lang="en-US" altLang="sr-Latn-RS" sz="2000" dirty="0" smtClean="0"/>
              <a:t> </a:t>
            </a:r>
            <a:r>
              <a:rPr lang="en-US" altLang="sr-Latn-RS" sz="2000" dirty="0" smtClean="0"/>
              <a:t>redundant carbohydrate, fat and protein- storage in TG </a:t>
            </a:r>
          </a:p>
          <a:p>
            <a:pPr eaLnBrk="1" hangingPunct="1"/>
            <a:r>
              <a:rPr lang="en-US" altLang="sr-Latn-RS" sz="2000" dirty="0" smtClean="0"/>
              <a:t>Insulin -- induce conversion of carbohydrates to TGs (Adipocytes and liver)</a:t>
            </a:r>
          </a:p>
          <a:p>
            <a:pPr eaLnBrk="1" hangingPunct="1"/>
            <a:r>
              <a:rPr lang="en-US" altLang="sr-Latn-RS" sz="1800" dirty="0" smtClean="0"/>
              <a:t>Glucagon (degradation of TGs- hormone sensitive lipase)</a:t>
            </a:r>
          </a:p>
          <a:p>
            <a:pPr eaLnBrk="1" hangingPunct="1"/>
            <a:r>
              <a:rPr lang="en-US" altLang="sr-Latn-RS" sz="1800" dirty="0" smtClean="0"/>
              <a:t>Growth hormone (degradations of fat)</a:t>
            </a:r>
            <a:endParaRPr lang="en-US" altLang="sr-Latn-RS" sz="1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800" y="1530350"/>
            <a:ext cx="8026400" cy="37973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1223120" y="6453336"/>
            <a:ext cx="792088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1200" dirty="0" smtClean="0"/>
              <a:t> Slika izvor: </a:t>
            </a:r>
            <a:r>
              <a:rPr lang="en-US" sz="1200" dirty="0" smtClean="0"/>
              <a:t>D. L. Nelson, M. M. Cox: </a:t>
            </a:r>
            <a:r>
              <a:rPr lang="en-US" sz="1200" dirty="0" err="1" smtClean="0"/>
              <a:t>Lehninger</a:t>
            </a:r>
            <a:r>
              <a:rPr lang="en-US" sz="1200" dirty="0" smtClean="0"/>
              <a:t> Principles of </a:t>
            </a:r>
            <a:r>
              <a:rPr lang="en-US" sz="1200" dirty="0" err="1" smtClean="0"/>
              <a:t>Biochemistry.Worth</a:t>
            </a:r>
            <a:r>
              <a:rPr lang="en-US" sz="1200" dirty="0" smtClean="0"/>
              <a:t> Publishers; New York 2006.</a:t>
            </a:r>
            <a:endParaRPr lang="hr-HR" sz="1200" dirty="0"/>
          </a:p>
        </p:txBody>
      </p:sp>
    </p:spTree>
    <p:extLst>
      <p:ext uri="{BB962C8B-B14F-4D97-AF65-F5344CB8AC3E}">
        <p14:creationId xmlns:p14="http://schemas.microsoft.com/office/powerpoint/2010/main" val="1984151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Content Placeholder 2"/>
          <p:cNvSpPr>
            <a:spLocks noGrp="1"/>
          </p:cNvSpPr>
          <p:nvPr>
            <p:ph idx="1"/>
          </p:nvPr>
        </p:nvSpPr>
        <p:spPr>
          <a:xfrm>
            <a:off x="165484" y="548680"/>
            <a:ext cx="8964488" cy="4525963"/>
          </a:xfrm>
        </p:spPr>
        <p:txBody>
          <a:bodyPr/>
          <a:lstStyle/>
          <a:p>
            <a:pPr marL="0" indent="0">
              <a:buNone/>
            </a:pPr>
            <a:r>
              <a:rPr lang="hr-HR" altLang="sr-Latn-RS" sz="2400" dirty="0" smtClean="0"/>
              <a:t>1. </a:t>
            </a:r>
            <a:r>
              <a:rPr lang="en-US" altLang="sr-Latn-RS" sz="2400" dirty="0" smtClean="0"/>
              <a:t>Represent by structural formulas reaction STEPS in biosynthesis of palmitate starting from:</a:t>
            </a:r>
          </a:p>
          <a:p>
            <a:r>
              <a:rPr lang="en-US" altLang="sr-Latn-RS" sz="2400" dirty="0" smtClean="0"/>
              <a:t> c4 to synthetize c6</a:t>
            </a:r>
          </a:p>
          <a:p>
            <a:pPr marL="0" indent="0">
              <a:buNone/>
            </a:pPr>
            <a:r>
              <a:rPr lang="en-US" altLang="sr-Latn-RS" sz="2400" dirty="0" smtClean="0"/>
              <a:t>2. Which coenzymes are necessary for biosynthesis of fatty acids?</a:t>
            </a:r>
          </a:p>
          <a:p>
            <a:pPr marL="0" indent="0">
              <a:buNone/>
            </a:pPr>
            <a:r>
              <a:rPr lang="en-US" altLang="sr-Latn-RS" sz="2400" dirty="0" smtClean="0"/>
              <a:t>3. Please list the enzyme active sited on the fatty acid synthase complex!</a:t>
            </a:r>
          </a:p>
          <a:p>
            <a:pPr marL="0" indent="0">
              <a:buNone/>
            </a:pPr>
            <a:r>
              <a:rPr lang="en-US" altLang="sr-Latn-RS" sz="2400" dirty="0" smtClean="0"/>
              <a:t>4.Which is the key regulatory enzyme of fatty acid biosynthesis? Please list allosteric effectors that regulate this enzyme activity?</a:t>
            </a:r>
          </a:p>
          <a:p>
            <a:pPr marL="0" indent="0">
              <a:buNone/>
            </a:pPr>
            <a:r>
              <a:rPr lang="en-US" altLang="sr-Latn-RS" sz="2400" dirty="0" smtClean="0"/>
              <a:t>5. How can you shortly explain the influence of insulin and glucagon on the FFA biosynthesis?</a:t>
            </a:r>
          </a:p>
          <a:p>
            <a:pPr marL="0" indent="0">
              <a:buNone/>
            </a:pPr>
            <a:r>
              <a:rPr lang="en-US" altLang="sr-Latn-RS" sz="2400" dirty="0" smtClean="0"/>
              <a:t>6. What are eicosanoids? </a:t>
            </a:r>
            <a:endParaRPr lang="en-US" altLang="sr-Latn-RS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Two enzymes for synthesis of palmitate (C-16 fatty acid)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900808"/>
          </a:xfrm>
        </p:spPr>
        <p:txBody>
          <a:bodyPr/>
          <a:lstStyle/>
          <a:p>
            <a:r>
              <a:rPr lang="en-US" altLang="sr-Latn-RS" b="1" i="1" u="sng" dirty="0" smtClean="0">
                <a:solidFill>
                  <a:srgbClr val="CC66FF"/>
                </a:solidFill>
                <a:latin typeface="Times" pitchFamily="18" charset="0"/>
              </a:rPr>
              <a:t>acetyl-CoA-carboxylase</a:t>
            </a:r>
          </a:p>
          <a:p>
            <a:r>
              <a:rPr lang="en-US" altLang="sr-Latn-RS" b="1" u="sng" dirty="0" smtClean="0">
                <a:solidFill>
                  <a:srgbClr val="CC66FF"/>
                </a:solidFill>
                <a:latin typeface="Times" pitchFamily="18" charset="0"/>
              </a:rPr>
              <a:t>acyl-CoA synthase- complex</a:t>
            </a:r>
            <a:endParaRPr lang="en-US" u="sng" dirty="0"/>
          </a:p>
        </p:txBody>
      </p:sp>
    </p:spTree>
    <p:extLst>
      <p:ext uri="{BB962C8B-B14F-4D97-AF65-F5344CB8AC3E}">
        <p14:creationId xmlns:p14="http://schemas.microsoft.com/office/powerpoint/2010/main" val="2369126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276475"/>
            <a:ext cx="8026400" cy="436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1042988" y="333375"/>
            <a:ext cx="6911975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hr-HR" altLang="sr-Latn-RS" sz="2400" dirty="0">
                <a:solidFill>
                  <a:srgbClr val="FF3399"/>
                </a:solidFill>
                <a:latin typeface="Times" pitchFamily="18" charset="0"/>
              </a:rPr>
              <a:t>1. </a:t>
            </a:r>
            <a:r>
              <a:rPr lang="en-US" altLang="sr-Latn-RS" sz="2400" dirty="0" err="1" smtClean="0">
                <a:solidFill>
                  <a:srgbClr val="FF3399"/>
                </a:solidFill>
                <a:latin typeface="Times" pitchFamily="18" charset="0"/>
              </a:rPr>
              <a:t>Malonyl</a:t>
            </a:r>
            <a:r>
              <a:rPr lang="en-US" altLang="sr-Latn-RS" sz="2400" dirty="0" smtClean="0">
                <a:solidFill>
                  <a:srgbClr val="FF3399"/>
                </a:solidFill>
                <a:latin typeface="Times" pitchFamily="18" charset="0"/>
              </a:rPr>
              <a:t>-CoA synthesis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sr-Latn-RS" sz="2400" dirty="0" smtClean="0">
                <a:latin typeface="Times" pitchFamily="18" charset="0"/>
              </a:rPr>
              <a:t>	</a:t>
            </a:r>
            <a:r>
              <a:rPr lang="en-US" altLang="sr-Latn-RS" sz="2400" b="1" i="1" u="sng" dirty="0" smtClean="0">
                <a:solidFill>
                  <a:srgbClr val="CC66FF"/>
                </a:solidFill>
                <a:latin typeface="Times" pitchFamily="18" charset="0"/>
              </a:rPr>
              <a:t>acetyl-CoA-carboxylase</a:t>
            </a:r>
            <a:r>
              <a:rPr lang="en-US" altLang="sr-Latn-RS" sz="2400" dirty="0" smtClean="0">
                <a:latin typeface="Times" pitchFamily="18" charset="0"/>
              </a:rPr>
              <a:t> </a:t>
            </a:r>
            <a:r>
              <a:rPr lang="en-US" altLang="sr-Latn-RS" sz="1800" dirty="0" smtClean="0">
                <a:latin typeface="Times" pitchFamily="18" charset="0"/>
              </a:rPr>
              <a:t>– multifunctional polypeptide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sr-Latn-RS" sz="2400" dirty="0" smtClean="0">
                <a:solidFill>
                  <a:srgbClr val="FF0000"/>
                </a:solidFill>
                <a:uFill>
                  <a:solidFill>
                    <a:srgbClr val="CC66FF"/>
                  </a:solidFill>
                </a:uFill>
              </a:rPr>
              <a:t>KEY regulatory reaction</a:t>
            </a:r>
            <a:endParaRPr lang="en-US" altLang="sr-Latn-RS" sz="2400" dirty="0">
              <a:solidFill>
                <a:srgbClr val="FF0000"/>
              </a:solidFill>
              <a:uFill>
                <a:solidFill>
                  <a:srgbClr val="CC66FF"/>
                </a:solidFill>
              </a:uFill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54963" y="33337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3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 descr="F06_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765175"/>
            <a:ext cx="5213350" cy="547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 Box 7"/>
          <p:cNvSpPr txBox="1">
            <a:spLocks noChangeArrowheads="1"/>
          </p:cNvSpPr>
          <p:nvPr/>
        </p:nvSpPr>
        <p:spPr bwMode="auto">
          <a:xfrm>
            <a:off x="3563938" y="6613525"/>
            <a:ext cx="54006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sr-Latn-RS" sz="1000"/>
              <a:t>T. E. Devlin: Textbook of Biochemistry with Clinical Correlations, John Wiley and Sons Inc., 2002</a:t>
            </a:r>
          </a:p>
        </p:txBody>
      </p:sp>
      <p:sp>
        <p:nvSpPr>
          <p:cNvPr id="112648" name="Text Box 8"/>
          <p:cNvSpPr txBox="1">
            <a:spLocks noChangeArrowheads="1"/>
          </p:cNvSpPr>
          <p:nvPr/>
        </p:nvSpPr>
        <p:spPr bwMode="auto">
          <a:xfrm>
            <a:off x="706452" y="188640"/>
            <a:ext cx="770413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hr-HR" altLang="sr-Latn-RS" b="1" dirty="0" err="1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Acetyl</a:t>
            </a:r>
            <a:r>
              <a:rPr lang="hr-HR" altLang="sr-Latn-RS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-</a:t>
            </a:r>
            <a:r>
              <a:rPr lang="hr-HR" altLang="sr-Latn-RS" b="1" dirty="0" err="1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CoA</a:t>
            </a:r>
            <a:r>
              <a:rPr lang="hr-HR" altLang="sr-Latn-RS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hr-HR" altLang="sr-Latn-RS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– </a:t>
            </a:r>
            <a:endParaRPr lang="en-US" altLang="sr-Latn-RS" b="1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63688" y="1124744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Glycolysis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3563938" y="1988839"/>
            <a:ext cx="2376214" cy="2664297"/>
          </a:xfrm>
          <a:prstGeom prst="straightConnector1">
            <a:avLst/>
          </a:prstGeom>
          <a:ln w="28575">
            <a:solidFill>
              <a:srgbClr val="FF7C8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lbow Connector 8"/>
          <p:cNvCxnSpPr/>
          <p:nvPr/>
        </p:nvCxnSpPr>
        <p:spPr>
          <a:xfrm rot="5400000">
            <a:off x="4338018" y="2582864"/>
            <a:ext cx="2520280" cy="1332234"/>
          </a:xfrm>
          <a:prstGeom prst="bentConnector3">
            <a:avLst/>
          </a:prstGeom>
          <a:ln w="28575">
            <a:solidFill>
              <a:srgbClr val="99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lbow Connector 10"/>
          <p:cNvCxnSpPr/>
          <p:nvPr/>
        </p:nvCxnSpPr>
        <p:spPr>
          <a:xfrm rot="10800000" flipV="1">
            <a:off x="3563938" y="2060848"/>
            <a:ext cx="3024286" cy="2160240"/>
          </a:xfrm>
          <a:prstGeom prst="bentConnector3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lbow Connector 12"/>
          <p:cNvCxnSpPr/>
          <p:nvPr/>
        </p:nvCxnSpPr>
        <p:spPr>
          <a:xfrm rot="16200000" flipH="1">
            <a:off x="2411760" y="3068960"/>
            <a:ext cx="2880320" cy="720080"/>
          </a:xfrm>
          <a:prstGeom prst="bentConnector3">
            <a:avLst/>
          </a:prstGeom>
          <a:ln w="38100">
            <a:solidFill>
              <a:srgbClr val="E1A1F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72482" y="2531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033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0"/>
            <a:ext cx="2400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395288" y="242888"/>
            <a:ext cx="4968875" cy="6001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914400" indent="-4572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371600" indent="-4572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828800" indent="-4572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286000" indent="-4572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  <a:defRPr/>
            </a:pPr>
            <a:r>
              <a:rPr lang="hr-HR" altLang="sr-Latn-RS" sz="2400" dirty="0" smtClean="0">
                <a:solidFill>
                  <a:srgbClr val="FF3399"/>
                </a:solidFill>
                <a:latin typeface="Times" pitchFamily="18" charset="0"/>
              </a:rPr>
              <a:t>2. </a:t>
            </a:r>
            <a:r>
              <a:rPr lang="en-US" altLang="sr-Latn-RS" sz="2000" dirty="0" smtClean="0">
                <a:solidFill>
                  <a:srgbClr val="FF3399"/>
                </a:solidFill>
                <a:latin typeface="Times" pitchFamily="18" charset="0"/>
              </a:rPr>
              <a:t>Biosynthesis of fatty acid from </a:t>
            </a:r>
            <a:r>
              <a:rPr lang="en-US" altLang="sr-Latn-RS" sz="2000" dirty="0" err="1" smtClean="0">
                <a:solidFill>
                  <a:srgbClr val="FF3399"/>
                </a:solidFill>
                <a:latin typeface="Times" pitchFamily="18" charset="0"/>
              </a:rPr>
              <a:t>malonyl</a:t>
            </a:r>
            <a:r>
              <a:rPr lang="en-US" altLang="sr-Latn-RS" sz="2000" dirty="0" smtClean="0">
                <a:solidFill>
                  <a:srgbClr val="FF3399"/>
                </a:solidFill>
                <a:latin typeface="Times" pitchFamily="18" charset="0"/>
              </a:rPr>
              <a:t>-CoA and acetyl-CoA on the complex </a:t>
            </a:r>
            <a:r>
              <a:rPr lang="en-US" altLang="sr-Latn-RS" sz="2000" b="1" u="sng" dirty="0" smtClean="0">
                <a:solidFill>
                  <a:srgbClr val="CC66FF"/>
                </a:solidFill>
                <a:latin typeface="Times" pitchFamily="18" charset="0"/>
              </a:rPr>
              <a:t>acyl-CoA synthase complex </a:t>
            </a:r>
            <a:r>
              <a:rPr lang="en-US" altLang="sr-Latn-RS" sz="2000" dirty="0" smtClean="0">
                <a:solidFill>
                  <a:srgbClr val="FF3399"/>
                </a:solidFill>
                <a:latin typeface="Times" pitchFamily="18" charset="0"/>
              </a:rPr>
              <a:t>include four reactions:</a:t>
            </a:r>
          </a:p>
          <a:p>
            <a:pPr marL="0" indent="0">
              <a:spcBef>
                <a:spcPct val="50000"/>
              </a:spcBef>
              <a:buNone/>
              <a:defRPr/>
            </a:pPr>
            <a:r>
              <a:rPr lang="en-US" altLang="sr-Latn-RS" sz="2000" dirty="0" smtClean="0">
                <a:latin typeface="Times" pitchFamily="18" charset="0"/>
              </a:rPr>
              <a:t>A-Condensation</a:t>
            </a:r>
          </a:p>
          <a:p>
            <a:pPr marL="0" indent="0">
              <a:spcBef>
                <a:spcPct val="50000"/>
              </a:spcBef>
              <a:buNone/>
              <a:defRPr/>
            </a:pPr>
            <a:r>
              <a:rPr lang="en-US" altLang="sr-Latn-RS" sz="2000" dirty="0" smtClean="0">
                <a:latin typeface="Times" pitchFamily="18" charset="0"/>
              </a:rPr>
              <a:t>B-Reduction</a:t>
            </a:r>
          </a:p>
          <a:p>
            <a:pPr marL="0" indent="0">
              <a:spcBef>
                <a:spcPct val="50000"/>
              </a:spcBef>
              <a:buNone/>
              <a:defRPr/>
            </a:pPr>
            <a:r>
              <a:rPr lang="en-US" altLang="sr-Latn-RS" sz="2000" dirty="0" smtClean="0">
                <a:latin typeface="Times" pitchFamily="18" charset="0"/>
              </a:rPr>
              <a:t>C-Dehydration</a:t>
            </a:r>
          </a:p>
          <a:p>
            <a:pPr marL="0" indent="0">
              <a:spcBef>
                <a:spcPct val="50000"/>
              </a:spcBef>
              <a:buNone/>
              <a:defRPr/>
            </a:pPr>
            <a:r>
              <a:rPr lang="en-US" altLang="sr-Latn-RS" sz="2000" dirty="0" smtClean="0">
                <a:latin typeface="Times" pitchFamily="18" charset="0"/>
              </a:rPr>
              <a:t>D-Reduction</a:t>
            </a:r>
          </a:p>
          <a:p>
            <a:pPr>
              <a:spcBef>
                <a:spcPct val="50000"/>
              </a:spcBef>
              <a:buFontTx/>
              <a:buAutoNum type="arabicPeriod"/>
              <a:defRPr/>
            </a:pPr>
            <a:endParaRPr lang="en-US" altLang="sr-Latn-RS" sz="2000" dirty="0" smtClean="0">
              <a:latin typeface="Times" pitchFamily="18" charset="0"/>
            </a:endParaRPr>
          </a:p>
          <a:p>
            <a:pPr>
              <a:spcBef>
                <a:spcPct val="50000"/>
              </a:spcBef>
              <a:buFontTx/>
              <a:buAutoNum type="arabicPeriod"/>
              <a:defRPr/>
            </a:pPr>
            <a:r>
              <a:rPr lang="en-US" altLang="sr-Latn-RS" sz="2000" dirty="0" smtClean="0">
                <a:latin typeface="Times" pitchFamily="18" charset="0"/>
              </a:rPr>
              <a:t>Coenzyme for two reduction </a:t>
            </a:r>
            <a:r>
              <a:rPr lang="en-US" altLang="sr-Latn-RS" sz="2000" dirty="0" err="1" smtClean="0">
                <a:latin typeface="Times" pitchFamily="18" charset="0"/>
              </a:rPr>
              <a:t>rections</a:t>
            </a:r>
            <a:r>
              <a:rPr lang="en-US" altLang="sr-Latn-RS" sz="2000" dirty="0" smtClean="0">
                <a:latin typeface="Times" pitchFamily="18" charset="0"/>
              </a:rPr>
              <a:t>: NADPH</a:t>
            </a:r>
          </a:p>
          <a:p>
            <a:pPr>
              <a:spcBef>
                <a:spcPct val="50000"/>
              </a:spcBef>
              <a:buFontTx/>
              <a:buAutoNum type="arabicPeriod"/>
              <a:defRPr/>
            </a:pPr>
            <a:r>
              <a:rPr lang="en-US" altLang="sr-Latn-RS" sz="2000" dirty="0" smtClean="0">
                <a:latin typeface="Times" pitchFamily="18" charset="0"/>
              </a:rPr>
              <a:t>Activating groups: two –SH groups on enzyme </a:t>
            </a:r>
          </a:p>
          <a:p>
            <a:pPr marL="0" indent="0">
              <a:spcBef>
                <a:spcPct val="50000"/>
              </a:spcBef>
              <a:buFontTx/>
              <a:buNone/>
              <a:defRPr/>
            </a:pPr>
            <a:r>
              <a:rPr lang="en-US" altLang="sr-Latn-RS" sz="2000" dirty="0" smtClean="0">
                <a:latin typeface="Times" pitchFamily="18" charset="0"/>
              </a:rPr>
              <a:t>(</a:t>
            </a:r>
            <a:r>
              <a:rPr lang="en-US" altLang="sr-Latn-RS" sz="2000" dirty="0" err="1" smtClean="0">
                <a:solidFill>
                  <a:srgbClr val="FF0000"/>
                </a:solidFill>
                <a:latin typeface="Times" pitchFamily="18" charset="0"/>
              </a:rPr>
              <a:t>Cysteinyl</a:t>
            </a:r>
            <a:r>
              <a:rPr lang="en-US" altLang="sr-Latn-RS" sz="2000" dirty="0" smtClean="0">
                <a:solidFill>
                  <a:srgbClr val="FF0000"/>
                </a:solidFill>
                <a:latin typeface="Times" pitchFamily="18" charset="0"/>
              </a:rPr>
              <a:t>-</a:t>
            </a:r>
            <a:r>
              <a:rPr lang="en-US" altLang="sr-Latn-RS" sz="2000" dirty="0" smtClean="0">
                <a:latin typeface="Times" pitchFamily="18" charset="0"/>
              </a:rPr>
              <a:t> for acetyl group and </a:t>
            </a:r>
            <a:r>
              <a:rPr lang="en-US" altLang="sr-Latn-RS" sz="2000" dirty="0" smtClean="0">
                <a:solidFill>
                  <a:srgbClr val="FF0000"/>
                </a:solidFill>
                <a:latin typeface="Times" pitchFamily="18" charset="0"/>
              </a:rPr>
              <a:t>ACP</a:t>
            </a:r>
            <a:r>
              <a:rPr lang="en-US" altLang="sr-Latn-RS" sz="2000" dirty="0" smtClean="0">
                <a:latin typeface="Times" pitchFamily="18" charset="0"/>
              </a:rPr>
              <a:t> for </a:t>
            </a:r>
            <a:r>
              <a:rPr lang="en-US" altLang="sr-Latn-RS" sz="2000" dirty="0" err="1" smtClean="0">
                <a:latin typeface="Times" pitchFamily="18" charset="0"/>
              </a:rPr>
              <a:t>malonyl</a:t>
            </a:r>
            <a:r>
              <a:rPr lang="en-US" altLang="sr-Latn-RS" sz="2000" dirty="0" smtClean="0">
                <a:latin typeface="Times" pitchFamily="18" charset="0"/>
              </a:rPr>
              <a:t> group)</a:t>
            </a:r>
            <a:endParaRPr lang="en-US" altLang="sr-Latn-RS" sz="2000" dirty="0" smtClean="0">
              <a:latin typeface="Times" pitchFamily="18" charset="0"/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95936" y="206084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0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21" t="50000" r="33351" b="34160"/>
          <a:stretch>
            <a:fillRect/>
          </a:stretch>
        </p:blipFill>
        <p:spPr bwMode="auto">
          <a:xfrm>
            <a:off x="1187450" y="765175"/>
            <a:ext cx="6550025" cy="514032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Rectangle 1"/>
          <p:cNvSpPr>
            <a:spLocks noChangeArrowheads="1"/>
          </p:cNvSpPr>
          <p:nvPr/>
        </p:nvSpPr>
        <p:spPr bwMode="auto">
          <a:xfrm>
            <a:off x="1338263" y="1098550"/>
            <a:ext cx="2735262" cy="646113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hr-HR" altLang="sr-Latn-RS" i="1" dirty="0" smtClean="0">
                <a:solidFill>
                  <a:srgbClr val="FF3399"/>
                </a:solidFill>
                <a:sym typeface="Symbol" pitchFamily="18" charset="2"/>
              </a:rPr>
              <a:t>3. </a:t>
            </a:r>
            <a:r>
              <a:rPr lang="en-US" altLang="sr-Latn-RS" i="1" dirty="0" smtClean="0">
                <a:solidFill>
                  <a:srgbClr val="FF3399"/>
                </a:solidFill>
                <a:sym typeface="Symbol" pitchFamily="18" charset="2"/>
              </a:rPr>
              <a:t></a:t>
            </a:r>
            <a:r>
              <a:rPr lang="hr-HR" altLang="sr-Latn-RS" dirty="0">
                <a:solidFill>
                  <a:srgbClr val="FF3399"/>
                </a:solidFill>
                <a:sym typeface="Symbol" pitchFamily="18" charset="2"/>
              </a:rPr>
              <a:t>-</a:t>
            </a:r>
            <a:r>
              <a:rPr lang="hr-HR" altLang="sr-Latn-RS" dirty="0" err="1">
                <a:solidFill>
                  <a:srgbClr val="FF3399"/>
                </a:solidFill>
                <a:sym typeface="Symbol" pitchFamily="18" charset="2"/>
              </a:rPr>
              <a:t>ketoacyl</a:t>
            </a:r>
            <a:r>
              <a:rPr lang="hr-HR" altLang="sr-Latn-RS" dirty="0">
                <a:solidFill>
                  <a:srgbClr val="FF3399"/>
                </a:solidFill>
                <a:sym typeface="Symbol" pitchFamily="18" charset="2"/>
              </a:rPr>
              <a:t>-ACP</a:t>
            </a:r>
          </a:p>
          <a:p>
            <a:pPr algn="ctr" eaLnBrk="1" hangingPunct="1"/>
            <a:r>
              <a:rPr lang="en-US" altLang="sr-Latn-RS" dirty="0">
                <a:solidFill>
                  <a:srgbClr val="FF3399"/>
                </a:solidFill>
              </a:rPr>
              <a:t> synthase</a:t>
            </a:r>
            <a:r>
              <a:rPr lang="hr-HR" altLang="sr-Latn-RS" dirty="0">
                <a:solidFill>
                  <a:srgbClr val="FF3399"/>
                </a:solidFill>
                <a:sym typeface="Symbol" pitchFamily="18" charset="2"/>
              </a:rPr>
              <a:t> </a:t>
            </a:r>
            <a:endParaRPr lang="hr-HR" altLang="sr-Latn-RS" dirty="0"/>
          </a:p>
        </p:txBody>
      </p:sp>
      <p:sp>
        <p:nvSpPr>
          <p:cNvPr id="8196" name="Rectangle 2"/>
          <p:cNvSpPr>
            <a:spLocks noChangeArrowheads="1"/>
          </p:cNvSpPr>
          <p:nvPr/>
        </p:nvSpPr>
        <p:spPr bwMode="auto">
          <a:xfrm>
            <a:off x="4932363" y="1085850"/>
            <a:ext cx="2481262" cy="646113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hr-HR" altLang="sr-Latn-RS" dirty="0">
                <a:solidFill>
                  <a:srgbClr val="339966"/>
                </a:solidFill>
                <a:latin typeface="Times" pitchFamily="18" charset="0"/>
              </a:rPr>
              <a:t>2. Malonyl-CoA-ACP </a:t>
            </a:r>
          </a:p>
          <a:p>
            <a:pPr algn="ctr" eaLnBrk="1" hangingPunct="1"/>
            <a:r>
              <a:rPr lang="hr-HR" altLang="sr-Latn-RS" dirty="0">
                <a:solidFill>
                  <a:srgbClr val="339966"/>
                </a:solidFill>
                <a:latin typeface="Times" pitchFamily="18" charset="0"/>
              </a:rPr>
              <a:t>transferase</a:t>
            </a:r>
          </a:p>
        </p:txBody>
      </p:sp>
      <p:sp>
        <p:nvSpPr>
          <p:cNvPr id="8197" name="Rectangle 3"/>
          <p:cNvSpPr>
            <a:spLocks noChangeArrowheads="1"/>
          </p:cNvSpPr>
          <p:nvPr/>
        </p:nvSpPr>
        <p:spPr bwMode="auto">
          <a:xfrm>
            <a:off x="1065283" y="4292600"/>
            <a:ext cx="2835136" cy="646331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hr-HR" altLang="sr-Latn-RS" dirty="0" smtClean="0">
                <a:solidFill>
                  <a:srgbClr val="CC66FF"/>
                </a:solidFill>
              </a:rPr>
              <a:t>1. </a:t>
            </a:r>
            <a:r>
              <a:rPr lang="hr-HR" altLang="sr-Latn-RS" dirty="0" err="1" smtClean="0">
                <a:solidFill>
                  <a:srgbClr val="CC66FF"/>
                </a:solidFill>
              </a:rPr>
              <a:t>Acetyl</a:t>
            </a:r>
            <a:r>
              <a:rPr lang="hr-HR" altLang="sr-Latn-RS" dirty="0" smtClean="0">
                <a:solidFill>
                  <a:srgbClr val="CC66FF"/>
                </a:solidFill>
              </a:rPr>
              <a:t> </a:t>
            </a:r>
            <a:r>
              <a:rPr lang="hr-HR" altLang="sr-Latn-RS" dirty="0">
                <a:solidFill>
                  <a:srgbClr val="CC66FF"/>
                </a:solidFill>
              </a:rPr>
              <a:t>(</a:t>
            </a:r>
            <a:r>
              <a:rPr lang="hr-HR" altLang="sr-Latn-RS" i="1" dirty="0" err="1">
                <a:solidFill>
                  <a:srgbClr val="CC66FF"/>
                </a:solidFill>
              </a:rPr>
              <a:t>Acyl</a:t>
            </a:r>
            <a:r>
              <a:rPr lang="hr-HR" altLang="sr-Latn-RS" dirty="0">
                <a:solidFill>
                  <a:srgbClr val="CC66FF"/>
                </a:solidFill>
              </a:rPr>
              <a:t>) </a:t>
            </a:r>
            <a:r>
              <a:rPr lang="hr-HR" altLang="sr-Latn-RS" dirty="0" err="1">
                <a:solidFill>
                  <a:srgbClr val="CC66FF"/>
                </a:solidFill>
              </a:rPr>
              <a:t>CoA</a:t>
            </a:r>
            <a:r>
              <a:rPr lang="hr-HR" altLang="sr-Latn-RS" dirty="0">
                <a:solidFill>
                  <a:srgbClr val="CC66FF"/>
                </a:solidFill>
              </a:rPr>
              <a:t>-ACP </a:t>
            </a:r>
          </a:p>
          <a:p>
            <a:pPr algn="ctr" eaLnBrk="1" hangingPunct="1"/>
            <a:r>
              <a:rPr lang="hr-HR" altLang="sr-Latn-RS" dirty="0" err="1" smtClean="0">
                <a:solidFill>
                  <a:srgbClr val="CC66FF"/>
                </a:solidFill>
              </a:rPr>
              <a:t>transacetylase</a:t>
            </a:r>
            <a:r>
              <a:rPr lang="hr-HR" altLang="sr-Latn-RS" dirty="0" smtClean="0">
                <a:solidFill>
                  <a:srgbClr val="CC66FF"/>
                </a:solidFill>
              </a:rPr>
              <a:t>. </a:t>
            </a:r>
            <a:endParaRPr lang="hr-HR" altLang="sr-Latn-RS" dirty="0"/>
          </a:p>
        </p:txBody>
      </p:sp>
      <p:sp>
        <p:nvSpPr>
          <p:cNvPr id="8198" name="Rectangle 4"/>
          <p:cNvSpPr>
            <a:spLocks noChangeArrowheads="1"/>
          </p:cNvSpPr>
          <p:nvPr/>
        </p:nvSpPr>
        <p:spPr bwMode="auto">
          <a:xfrm>
            <a:off x="5259025" y="4237038"/>
            <a:ext cx="2399439" cy="646331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hr-HR" altLang="sr-Latn-RS" i="1" dirty="0">
                <a:solidFill>
                  <a:srgbClr val="990000"/>
                </a:solidFill>
                <a:latin typeface="Times" pitchFamily="18" charset="0"/>
                <a:sym typeface="Symbol" pitchFamily="18" charset="2"/>
              </a:rPr>
              <a:t>    </a:t>
            </a:r>
            <a:r>
              <a:rPr lang="hr-HR" altLang="sr-Latn-RS" i="1" dirty="0" smtClean="0">
                <a:solidFill>
                  <a:srgbClr val="990000"/>
                </a:solidFill>
                <a:latin typeface="Times" pitchFamily="18" charset="0"/>
                <a:sym typeface="Symbol" pitchFamily="18" charset="2"/>
              </a:rPr>
              <a:t>4.</a:t>
            </a:r>
            <a:r>
              <a:rPr lang="en-US" altLang="sr-Latn-RS" i="1" dirty="0" smtClean="0">
                <a:solidFill>
                  <a:srgbClr val="990000"/>
                </a:solidFill>
                <a:latin typeface="Times" pitchFamily="18" charset="0"/>
                <a:sym typeface="Symbol" pitchFamily="18" charset="2"/>
              </a:rPr>
              <a:t></a:t>
            </a:r>
            <a:r>
              <a:rPr lang="hr-HR" altLang="sr-Latn-RS" dirty="0">
                <a:solidFill>
                  <a:srgbClr val="990000"/>
                </a:solidFill>
                <a:latin typeface="Times" pitchFamily="18" charset="0"/>
                <a:sym typeface="Symbol" pitchFamily="18" charset="2"/>
              </a:rPr>
              <a:t>-</a:t>
            </a:r>
            <a:r>
              <a:rPr lang="hr-HR" altLang="sr-Latn-RS" dirty="0" err="1">
                <a:solidFill>
                  <a:srgbClr val="990000"/>
                </a:solidFill>
                <a:latin typeface="Times" pitchFamily="18" charset="0"/>
                <a:sym typeface="Symbol" pitchFamily="18" charset="2"/>
              </a:rPr>
              <a:t>ketoacyl</a:t>
            </a:r>
            <a:r>
              <a:rPr lang="hr-HR" altLang="sr-Latn-RS" dirty="0">
                <a:solidFill>
                  <a:srgbClr val="990000"/>
                </a:solidFill>
                <a:latin typeface="Times" pitchFamily="18" charset="0"/>
                <a:sym typeface="Symbol" pitchFamily="18" charset="2"/>
              </a:rPr>
              <a:t>-ACP    </a:t>
            </a:r>
          </a:p>
          <a:p>
            <a:pPr algn="ctr" eaLnBrk="1" hangingPunct="1"/>
            <a:r>
              <a:rPr lang="hr-HR" altLang="sr-Latn-RS" dirty="0" err="1">
                <a:solidFill>
                  <a:srgbClr val="990000"/>
                </a:solidFill>
                <a:latin typeface="Times" pitchFamily="18" charset="0"/>
                <a:sym typeface="Symbol" pitchFamily="18" charset="2"/>
              </a:rPr>
              <a:t>reductase</a:t>
            </a:r>
            <a:endParaRPr lang="hr-HR" altLang="sr-Latn-RS" dirty="0"/>
          </a:p>
        </p:txBody>
      </p:sp>
      <p:sp>
        <p:nvSpPr>
          <p:cNvPr id="8199" name="Rectangle 5"/>
          <p:cNvSpPr>
            <a:spLocks noChangeArrowheads="1"/>
          </p:cNvSpPr>
          <p:nvPr/>
        </p:nvSpPr>
        <p:spPr bwMode="auto">
          <a:xfrm>
            <a:off x="4446529" y="5084763"/>
            <a:ext cx="2829044" cy="646331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hr-HR" altLang="sr-Latn-RS" i="1">
                <a:solidFill>
                  <a:srgbClr val="CC00FF"/>
                </a:solidFill>
                <a:latin typeface="Times" pitchFamily="18" charset="0"/>
                <a:sym typeface="Symbol" pitchFamily="18" charset="2"/>
              </a:rPr>
              <a:t>     </a:t>
            </a:r>
            <a:r>
              <a:rPr lang="hr-HR" altLang="sr-Latn-RS" i="1" smtClean="0">
                <a:solidFill>
                  <a:srgbClr val="CC00FF"/>
                </a:solidFill>
                <a:latin typeface="Times" pitchFamily="18" charset="0"/>
                <a:sym typeface="Symbol" pitchFamily="18" charset="2"/>
              </a:rPr>
              <a:t>5.</a:t>
            </a:r>
            <a:r>
              <a:rPr lang="en-US" altLang="sr-Latn-RS" i="1" smtClean="0">
                <a:solidFill>
                  <a:srgbClr val="CC00FF"/>
                </a:solidFill>
                <a:latin typeface="Times" pitchFamily="18" charset="0"/>
                <a:sym typeface="Symbol" pitchFamily="18" charset="2"/>
              </a:rPr>
              <a:t></a:t>
            </a:r>
            <a:r>
              <a:rPr lang="hr-HR" altLang="sr-Latn-RS" dirty="0">
                <a:solidFill>
                  <a:srgbClr val="CC00FF"/>
                </a:solidFill>
                <a:latin typeface="Times" pitchFamily="18" charset="0"/>
                <a:sym typeface="Symbol" pitchFamily="18" charset="2"/>
              </a:rPr>
              <a:t>-</a:t>
            </a:r>
            <a:r>
              <a:rPr lang="hr-HR" altLang="sr-Latn-RS" dirty="0" err="1">
                <a:solidFill>
                  <a:srgbClr val="CC00FF"/>
                </a:solidFill>
                <a:latin typeface="Times" pitchFamily="18" charset="0"/>
                <a:sym typeface="Symbol" pitchFamily="18" charset="2"/>
              </a:rPr>
              <a:t>hydroxyacyl</a:t>
            </a:r>
            <a:r>
              <a:rPr lang="hr-HR" altLang="sr-Latn-RS" dirty="0">
                <a:solidFill>
                  <a:srgbClr val="CC00FF"/>
                </a:solidFill>
                <a:latin typeface="Times" pitchFamily="18" charset="0"/>
                <a:sym typeface="Symbol" pitchFamily="18" charset="2"/>
              </a:rPr>
              <a:t>-ACP    </a:t>
            </a:r>
          </a:p>
          <a:p>
            <a:pPr algn="ctr" eaLnBrk="1" hangingPunct="1"/>
            <a:r>
              <a:rPr lang="hr-HR" altLang="sr-Latn-RS" dirty="0" err="1">
                <a:solidFill>
                  <a:srgbClr val="CC00FF"/>
                </a:solidFill>
                <a:latin typeface="Times" pitchFamily="18" charset="0"/>
                <a:sym typeface="Symbol" pitchFamily="18" charset="2"/>
              </a:rPr>
              <a:t>dehydratase</a:t>
            </a:r>
            <a:endParaRPr lang="hr-HR" altLang="sr-Latn-RS" dirty="0"/>
          </a:p>
        </p:txBody>
      </p:sp>
      <p:sp>
        <p:nvSpPr>
          <p:cNvPr id="8200" name="Rectangle 6"/>
          <p:cNvSpPr>
            <a:spLocks noChangeArrowheads="1"/>
          </p:cNvSpPr>
          <p:nvPr/>
        </p:nvSpPr>
        <p:spPr bwMode="auto">
          <a:xfrm>
            <a:off x="2617788" y="5018088"/>
            <a:ext cx="1784350" cy="646112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hr-HR" altLang="sr-Latn-RS">
                <a:latin typeface="Times" pitchFamily="18" charset="0"/>
                <a:sym typeface="Symbol" pitchFamily="18" charset="2"/>
              </a:rPr>
              <a:t> 6-</a:t>
            </a:r>
            <a:r>
              <a:rPr lang="en-US" altLang="sr-Latn-RS">
                <a:latin typeface="Times" pitchFamily="18" charset="0"/>
                <a:sym typeface="Symbol" pitchFamily="18" charset="2"/>
              </a:rPr>
              <a:t></a:t>
            </a:r>
            <a:r>
              <a:rPr lang="hr-HR" altLang="sr-Latn-RS">
                <a:latin typeface="Times" pitchFamily="18" charset="0"/>
                <a:sym typeface="Symbol" pitchFamily="18" charset="2"/>
              </a:rPr>
              <a:t>-enoyl-ACP  </a:t>
            </a:r>
          </a:p>
          <a:p>
            <a:pPr algn="ctr" eaLnBrk="1" hangingPunct="1"/>
            <a:r>
              <a:rPr lang="hr-HR" altLang="sr-Latn-RS">
                <a:latin typeface="Times" pitchFamily="18" charset="0"/>
                <a:sym typeface="Symbol" pitchFamily="18" charset="2"/>
              </a:rPr>
              <a:t>reductase</a:t>
            </a:r>
            <a:endParaRPr lang="hr-HR" altLang="sr-Latn-RS"/>
          </a:p>
        </p:txBody>
      </p:sp>
      <p:sp>
        <p:nvSpPr>
          <p:cNvPr id="9" name="Rectangle 8"/>
          <p:cNvSpPr/>
          <p:nvPr/>
        </p:nvSpPr>
        <p:spPr>
          <a:xfrm>
            <a:off x="3132138" y="2806700"/>
            <a:ext cx="461962" cy="369888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hr-HR" dirty="0"/>
              <a:t>AT</a:t>
            </a:r>
          </a:p>
        </p:txBody>
      </p:sp>
      <p:sp>
        <p:nvSpPr>
          <p:cNvPr id="10" name="Rectangle 9"/>
          <p:cNvSpPr/>
          <p:nvPr/>
        </p:nvSpPr>
        <p:spPr>
          <a:xfrm>
            <a:off x="3659188" y="2286000"/>
            <a:ext cx="492125" cy="369888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hr-HR" dirty="0"/>
              <a:t>KS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768850" y="2286000"/>
            <a:ext cx="519113" cy="369888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hr-HR" dirty="0"/>
              <a:t>MT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267325" y="2806700"/>
            <a:ext cx="506413" cy="369888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hr-HR" dirty="0"/>
              <a:t>KR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673600" y="3335338"/>
            <a:ext cx="517525" cy="3683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hr-HR" dirty="0"/>
              <a:t>HD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709988" y="3348038"/>
            <a:ext cx="504825" cy="369887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hr-HR" dirty="0"/>
              <a:t>ER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8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sr-Latn-RS" sz="2400" dirty="0" smtClean="0">
                <a:solidFill>
                  <a:srgbClr val="FF3399"/>
                </a:solidFill>
              </a:rPr>
              <a:t>Acyl-Co synthase complex at first binds acetyl- and </a:t>
            </a:r>
            <a:r>
              <a:rPr lang="en-US" altLang="sr-Latn-RS" sz="2400" dirty="0" err="1" smtClean="0">
                <a:solidFill>
                  <a:srgbClr val="FF3399"/>
                </a:solidFill>
              </a:rPr>
              <a:t>malonyl</a:t>
            </a:r>
            <a:r>
              <a:rPr lang="en-US" altLang="sr-Latn-RS" sz="2400" dirty="0" smtClean="0">
                <a:solidFill>
                  <a:srgbClr val="FF3399"/>
                </a:solidFill>
              </a:rPr>
              <a:t>- groups</a:t>
            </a:r>
            <a:endParaRPr lang="en-US" altLang="sr-Latn-RS" sz="2400" dirty="0" smtClean="0">
              <a:solidFill>
                <a:srgbClr val="FF3399"/>
              </a:solidFill>
            </a:endParaRPr>
          </a:p>
        </p:txBody>
      </p:sp>
      <p:sp>
        <p:nvSpPr>
          <p:cNvPr id="11288" name="Rectangle 24"/>
          <p:cNvSpPr>
            <a:spLocks noChangeArrowheads="1"/>
          </p:cNvSpPr>
          <p:nvPr/>
        </p:nvSpPr>
        <p:spPr bwMode="auto">
          <a:xfrm>
            <a:off x="0" y="1052513"/>
            <a:ext cx="4978400" cy="1439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r>
              <a:rPr lang="en-US" altLang="sr-Latn-RS" sz="2000" dirty="0" smtClean="0">
                <a:solidFill>
                  <a:srgbClr val="CC66FF"/>
                </a:solidFill>
              </a:rPr>
              <a:t>1. AT – Acetyl (</a:t>
            </a:r>
            <a:r>
              <a:rPr lang="en-US" altLang="sr-Latn-RS" sz="2000" i="1" dirty="0" smtClean="0">
                <a:solidFill>
                  <a:srgbClr val="CC66FF"/>
                </a:solidFill>
              </a:rPr>
              <a:t>Acyl</a:t>
            </a:r>
            <a:r>
              <a:rPr lang="en-US" altLang="sr-Latn-RS" sz="2000" dirty="0" smtClean="0">
                <a:solidFill>
                  <a:srgbClr val="CC66FF"/>
                </a:solidFill>
              </a:rPr>
              <a:t>) CoA-ACP </a:t>
            </a:r>
            <a:r>
              <a:rPr lang="en-US" altLang="sr-Latn-RS" sz="2000" dirty="0" err="1" smtClean="0">
                <a:solidFill>
                  <a:srgbClr val="CC66FF"/>
                </a:solidFill>
              </a:rPr>
              <a:t>transacetylase</a:t>
            </a:r>
            <a:r>
              <a:rPr lang="en-US" altLang="sr-Latn-RS" sz="2000" dirty="0" smtClean="0">
                <a:solidFill>
                  <a:srgbClr val="CC66FF"/>
                </a:solidFill>
              </a:rPr>
              <a:t>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altLang="sr-Latn-RS" sz="1800" dirty="0" smtClean="0"/>
              <a:t>Transfer acetyl-group on: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altLang="sr-Latn-RS" sz="1800" dirty="0" smtClean="0">
                <a:solidFill>
                  <a:srgbClr val="FF3399"/>
                </a:solidFill>
              </a:rPr>
              <a:t>KS - </a:t>
            </a:r>
            <a:r>
              <a:rPr lang="en-US" altLang="sr-Latn-RS" sz="1800" i="1" dirty="0" smtClean="0">
                <a:solidFill>
                  <a:srgbClr val="FF3399"/>
                </a:solidFill>
                <a:sym typeface="Symbol" pitchFamily="18" charset="2"/>
              </a:rPr>
              <a:t></a:t>
            </a:r>
            <a:r>
              <a:rPr lang="en-US" altLang="sr-Latn-RS" sz="1800" dirty="0" smtClean="0">
                <a:solidFill>
                  <a:srgbClr val="FF3399"/>
                </a:solidFill>
                <a:sym typeface="Symbol" pitchFamily="18" charset="2"/>
              </a:rPr>
              <a:t>-</a:t>
            </a:r>
            <a:r>
              <a:rPr lang="en-US" altLang="sr-Latn-RS" sz="1800" dirty="0" err="1" smtClean="0">
                <a:solidFill>
                  <a:srgbClr val="FF3399"/>
                </a:solidFill>
                <a:sym typeface="Symbol" pitchFamily="18" charset="2"/>
              </a:rPr>
              <a:t>ketoacyl</a:t>
            </a:r>
            <a:r>
              <a:rPr lang="en-US" altLang="sr-Latn-RS" sz="1800" dirty="0" smtClean="0">
                <a:solidFill>
                  <a:srgbClr val="FF3399"/>
                </a:solidFill>
                <a:sym typeface="Symbol" pitchFamily="18" charset="2"/>
              </a:rPr>
              <a:t>-ACP-</a:t>
            </a:r>
            <a:r>
              <a:rPr lang="en-US" altLang="sr-Latn-RS" sz="1800" dirty="0" smtClean="0">
                <a:solidFill>
                  <a:srgbClr val="FF3399"/>
                </a:solidFill>
              </a:rPr>
              <a:t> synthase</a:t>
            </a:r>
            <a:r>
              <a:rPr lang="en-US" altLang="sr-Latn-RS" sz="1800" dirty="0" smtClean="0">
                <a:solidFill>
                  <a:srgbClr val="FF3399"/>
                </a:solidFill>
                <a:sym typeface="Symbol" pitchFamily="18" charset="2"/>
              </a:rPr>
              <a:t> (HS- group of </a:t>
            </a:r>
            <a:r>
              <a:rPr lang="en-US" altLang="sr-Latn-RS" sz="1800" dirty="0" err="1" smtClean="0">
                <a:solidFill>
                  <a:srgbClr val="FF3399"/>
                </a:solidFill>
                <a:sym typeface="Symbol" pitchFamily="18" charset="2"/>
              </a:rPr>
              <a:t>Cys</a:t>
            </a:r>
            <a:r>
              <a:rPr lang="en-US" altLang="sr-Latn-RS" sz="1800" dirty="0" smtClean="0">
                <a:solidFill>
                  <a:srgbClr val="FF3399"/>
                </a:solidFill>
                <a:sym typeface="Symbol" pitchFamily="18" charset="2"/>
              </a:rPr>
              <a:t> residue)</a:t>
            </a:r>
          </a:p>
          <a:p>
            <a:pPr eaLnBrk="1" hangingPunct="1">
              <a:lnSpc>
                <a:spcPct val="90000"/>
              </a:lnSpc>
              <a:defRPr/>
            </a:pPr>
            <a:endParaRPr lang="hr-HR" altLang="sr-Latn-RS" sz="2000" dirty="0" smtClean="0">
              <a:solidFill>
                <a:srgbClr val="FF3399"/>
              </a:solidFill>
              <a:sym typeface="Symbol" pitchFamily="18" charset="2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altLang="sr-Latn-RS" dirty="0" smtClean="0"/>
          </a:p>
        </p:txBody>
      </p:sp>
      <p:pic>
        <p:nvPicPr>
          <p:cNvPr id="8196" name="Picture 2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2624138"/>
            <a:ext cx="2524125" cy="4030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97" name="Rectangle 4"/>
          <p:cNvSpPr>
            <a:spLocks noChangeArrowheads="1"/>
          </p:cNvSpPr>
          <p:nvPr/>
        </p:nvSpPr>
        <p:spPr bwMode="auto">
          <a:xfrm>
            <a:off x="4787900" y="1077913"/>
            <a:ext cx="4356100" cy="147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sr-Latn-RS" sz="2000" dirty="0" smtClean="0">
                <a:solidFill>
                  <a:srgbClr val="339966"/>
                </a:solidFill>
                <a:latin typeface="Times" pitchFamily="18" charset="0"/>
              </a:rPr>
              <a:t>2. MT- </a:t>
            </a:r>
            <a:r>
              <a:rPr lang="en-US" altLang="sr-Latn-RS" sz="2000" dirty="0" err="1" smtClean="0">
                <a:solidFill>
                  <a:srgbClr val="339966"/>
                </a:solidFill>
                <a:latin typeface="Times" pitchFamily="18" charset="0"/>
              </a:rPr>
              <a:t>Malonyl</a:t>
            </a:r>
            <a:r>
              <a:rPr lang="en-US" altLang="sr-Latn-RS" sz="2000" dirty="0" smtClean="0">
                <a:solidFill>
                  <a:srgbClr val="339966"/>
                </a:solidFill>
                <a:latin typeface="Times" pitchFamily="18" charset="0"/>
              </a:rPr>
              <a:t>-CoA-ACP transferase</a:t>
            </a: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sr-Latn-RS" sz="1800" dirty="0" smtClean="0"/>
              <a:t>-Transfer </a:t>
            </a:r>
            <a:r>
              <a:rPr lang="en-US" altLang="sr-Latn-RS" sz="1800" dirty="0" err="1" smtClean="0"/>
              <a:t>malonyl</a:t>
            </a:r>
            <a:r>
              <a:rPr lang="en-US" altLang="sr-Latn-RS" sz="1800" dirty="0" smtClean="0"/>
              <a:t>-group on: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sr-Latn-RS" sz="1800" dirty="0" smtClean="0">
                <a:solidFill>
                  <a:schemeClr val="accent2"/>
                </a:solidFill>
                <a:latin typeface="Times" pitchFamily="18" charset="0"/>
              </a:rPr>
              <a:t>ACP- acyl-carrier-protein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sr-Latn-RS" sz="1800" dirty="0" smtClean="0">
                <a:solidFill>
                  <a:schemeClr val="accent2"/>
                </a:solidFill>
                <a:latin typeface="Times" pitchFamily="18" charset="0"/>
              </a:rPr>
              <a:t>(HS-group of 4-phosphopantetheine-prostetic group)</a:t>
            </a:r>
            <a:endParaRPr lang="en-US" altLang="sr-Latn-RS" sz="1800" dirty="0">
              <a:solidFill>
                <a:schemeClr val="accent2"/>
              </a:solidFill>
              <a:latin typeface="Times" pitchFamily="18" charset="0"/>
            </a:endParaRPr>
          </a:p>
        </p:txBody>
      </p:sp>
      <p:pic>
        <p:nvPicPr>
          <p:cNvPr id="8198" name="Picture 2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125" y="2924175"/>
            <a:ext cx="3038475" cy="3659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90706" y="40640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69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266" grpId="0"/>
      <p:bldP spid="11288" grpId="0"/>
      <p:bldP spid="8197" grpId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1772</TotalTime>
  <Words>1603</Words>
  <Application>Microsoft Office PowerPoint</Application>
  <PresentationFormat>On-screen Show (4:3)</PresentationFormat>
  <Paragraphs>227</Paragraphs>
  <Slides>39</Slides>
  <Notes>25</Notes>
  <HiddenSlides>0</HiddenSlides>
  <MMClips>15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5" baseType="lpstr">
      <vt:lpstr>Arial</vt:lpstr>
      <vt:lpstr>Blackadder ITC</vt:lpstr>
      <vt:lpstr>Optima</vt:lpstr>
      <vt:lpstr>Symbol</vt:lpstr>
      <vt:lpstr>Times</vt:lpstr>
      <vt:lpstr>Default Design</vt:lpstr>
      <vt:lpstr>Synthesis of saturated and unsaturated (ω-9, ω-6, ω-3 series) FAs and Eicosanoids, triacylglycerols and Phospholipids</vt:lpstr>
      <vt:lpstr>Basic topics</vt:lpstr>
      <vt:lpstr>Biosynthesis of fatty acids</vt:lpstr>
      <vt:lpstr>Two enzymes for synthesis of palmitate (C-16 fatty acid)</vt:lpstr>
      <vt:lpstr>PowerPoint Presentation</vt:lpstr>
      <vt:lpstr>PowerPoint Presentation</vt:lpstr>
      <vt:lpstr>PowerPoint Presentation</vt:lpstr>
      <vt:lpstr>PowerPoint Presentation</vt:lpstr>
      <vt:lpstr>Acyl-Co synthase complex at first binds acetyl- and malonyl- groups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overall process of palmitate synthesis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Elongation</vt:lpstr>
      <vt:lpstr>Desaturation</vt:lpstr>
      <vt:lpstr>PowerPoint Presentation</vt:lpstr>
      <vt:lpstr>Essential fatty acids</vt:lpstr>
      <vt:lpstr>PowerPoint Presentation</vt:lpstr>
      <vt:lpstr>2 Arachidonate- mobilization for eicosanoid synthesis </vt:lpstr>
      <vt:lpstr>Eicosanoids-paracrine hormones </vt:lpstr>
      <vt:lpstr>Triacylglycerol  and phospholipid biosynthesis</vt:lpstr>
      <vt:lpstr>PowerPoint Presentation</vt:lpstr>
      <vt:lpstr>PowerPoint Presentation</vt:lpstr>
      <vt:lpstr>Regulation of TG biosynthesis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Biosinteza masnih kiselina i triacilglicerola. Desaturacija. Eikosanoidi</dc:title>
  <dc:creator>Daria Pašalić</dc:creator>
  <cp:lastModifiedBy>Daria Pašalić</cp:lastModifiedBy>
  <cp:revision>168</cp:revision>
  <dcterms:created xsi:type="dcterms:W3CDTF">2009-12-02T23:32:32Z</dcterms:created>
  <dcterms:modified xsi:type="dcterms:W3CDTF">2021-04-30T11:10:05Z</dcterms:modified>
</cp:coreProperties>
</file>